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>
  <p:sldMasterIdLst>
    <p:sldMasterId id="2147483648" r:id="rId1"/>
    <p:sldMasterId id="2147483663" r:id="rId2"/>
  </p:sldMasterIdLst>
  <p:notesMasterIdLst>
    <p:notesMasterId r:id="rId24"/>
  </p:notesMasterIdLst>
  <p:handoutMasterIdLst>
    <p:handoutMasterId r:id="rId25"/>
  </p:handoutMasterIdLst>
  <p:sldIdLst>
    <p:sldId id="261" r:id="rId3"/>
    <p:sldId id="262" r:id="rId4"/>
    <p:sldId id="263" r:id="rId5"/>
    <p:sldId id="264" r:id="rId6"/>
    <p:sldId id="265" r:id="rId7"/>
    <p:sldId id="266" r:id="rId8"/>
    <p:sldId id="267" r:id="rId9"/>
    <p:sldId id="297" r:id="rId10"/>
    <p:sldId id="298" r:id="rId11"/>
    <p:sldId id="299" r:id="rId12"/>
    <p:sldId id="300" r:id="rId13"/>
    <p:sldId id="301" r:id="rId14"/>
    <p:sldId id="302" r:id="rId15"/>
    <p:sldId id="303" r:id="rId16"/>
    <p:sldId id="304" r:id="rId17"/>
    <p:sldId id="287" r:id="rId18"/>
    <p:sldId id="288" r:id="rId19"/>
    <p:sldId id="289" r:id="rId20"/>
    <p:sldId id="290" r:id="rId21"/>
    <p:sldId id="293" r:id="rId22"/>
    <p:sldId id="294" r:id="rId23"/>
  </p:sldIdLst>
  <p:sldSz cx="9144000" cy="5143500" type="screen16x9"/>
  <p:notesSz cx="6858000" cy="9144000"/>
  <p:custDataLst>
    <p:tags r:id="rId26"/>
  </p:custDataLst>
  <p:defaultTextStyle>
    <a:defPPr>
      <a:defRPr lang="zh-CN"/>
    </a:defPPr>
    <a:lvl1pPr marL="0" algn="l" defTabSz="724535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61950" algn="l" defTabSz="724535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724535" algn="l" defTabSz="724535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86485" algn="l" defTabSz="724535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449070" algn="l" defTabSz="724535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811020" algn="l" defTabSz="724535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172970" algn="l" defTabSz="724535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535555" algn="l" defTabSz="724535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897505" algn="l" defTabSz="724535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3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4660"/>
  </p:normalViewPr>
  <p:slideViewPr>
    <p:cSldViewPr snapToGrid="0">
      <p:cViewPr varScale="1">
        <p:scale>
          <a:sx n="137" d="100"/>
          <a:sy n="137" d="100"/>
        </p:scale>
        <p:origin x="126" y="204"/>
      </p:cViewPr>
      <p:guideLst>
        <p:guide orient="horz" pos="1620"/>
        <p:guide pos="2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1" d="100"/>
          <a:sy n="81" d="100"/>
        </p:scale>
        <p:origin x="-4008" y="-90"/>
      </p:cViewPr>
      <p:guideLst>
        <p:guide orient="horz" pos="2880"/>
        <p:guide pos="213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gs" Target="tags/tag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A487006-5904-4AF7-AADA-EF8E6B0C6C07}" type="datetimeFigureOut">
              <a:rPr lang="zh-CN" altLang="en-US" smtClean="0"/>
              <a:t>2021/9/23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F6FC0E-B95D-4D43-AE20-5A72E2E00FF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C5FFF5A-CA59-4C02-B5A1-93B13E50A77A}" type="datetimeFigureOut">
              <a:rPr lang="zh-CN" altLang="en-US" smtClean="0"/>
              <a:t>2021/9/23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D43E313-CCFD-4E94-8086-CBA4614125B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724535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1pPr>
    <a:lvl2pPr marL="361950" algn="l" defTabSz="724535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2pPr>
    <a:lvl3pPr marL="724535" algn="l" defTabSz="724535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3pPr>
    <a:lvl4pPr marL="1086485" algn="l" defTabSz="724535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4pPr>
    <a:lvl5pPr marL="1449070" algn="l" defTabSz="724535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5pPr>
    <a:lvl6pPr marL="1811020" algn="l" defTabSz="724535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6pPr>
    <a:lvl7pPr marL="2172970" algn="l" defTabSz="724535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7pPr>
    <a:lvl8pPr marL="2535555" algn="l" defTabSz="724535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8pPr>
    <a:lvl9pPr marL="2897505" algn="l" defTabSz="724535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1000" b="1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en-US" sz="1000" b="1" u="sng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：</a:t>
            </a:r>
            <a:r>
              <a:rPr lang="zh-CN" altLang="en-US" sz="1000" b="1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1000" b="1">
                <a:solidFill>
                  <a:srgbClr val="000000"/>
                </a:solidFill>
                <a:latin typeface="仿宋" panose="02010609060101010101" charset="-122"/>
                <a:ea typeface="仿宋" panose="02010609060101010101" charset="-122"/>
              </a:rPr>
              <a:t>超声波的频率较大，有较强的穿透能力，超声波能传递信息，可用来进行回声定位、探测鱼群、</a:t>
            </a:r>
            <a:r>
              <a:rPr lang="en-US" altLang="zh-CN" sz="1000" b="1">
                <a:solidFill>
                  <a:srgbClr val="000000"/>
                </a:solidFill>
                <a:latin typeface="仿宋" panose="02010609060101010101" charset="-122"/>
                <a:ea typeface="仿宋" panose="02010609060101010101" charset="-122"/>
              </a:rPr>
              <a:t>B</a:t>
            </a:r>
            <a:r>
              <a:rPr lang="zh-CN" altLang="en-US" sz="1000" b="1">
                <a:solidFill>
                  <a:srgbClr val="000000"/>
                </a:solidFill>
                <a:latin typeface="仿宋" panose="02010609060101010101" charset="-122"/>
                <a:ea typeface="仿宋" panose="02010609060101010101" charset="-122"/>
              </a:rPr>
              <a:t>超等；次声波、超声波和声音的传播都需要介质，真空不能传声，因此利用超声波不能够</a:t>
            </a:r>
            <a:r>
              <a:rPr lang="zh-CN" altLang="en-US" sz="1000" b="1" u="sng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sym typeface="+mn-ea"/>
              </a:rPr>
              <a:t>测量月球上两座山的距离。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43E313-CCFD-4E94-8086-CBA4614125B8}" type="slidenum">
              <a:rPr lang="zh-CN" altLang="en-US" smtClean="0"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158354"/>
            <a:ext cx="8229601" cy="857250"/>
          </a:xfrm>
          <a:prstGeom prst="rect">
            <a:avLst/>
          </a:prstGeom>
        </p:spPr>
        <p:txBody>
          <a:bodyPr lIns="72443" tIns="36221" rIns="72443" bIns="36221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2" y="1200155"/>
            <a:ext cx="8229601" cy="3394472"/>
          </a:xfrm>
          <a:prstGeom prst="rect">
            <a:avLst/>
          </a:prstGeom>
        </p:spPr>
        <p:txBody>
          <a:bodyPr lIns="72443" tIns="36221" rIns="72443" bIns="3622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3" y="158358"/>
            <a:ext cx="6019800" cy="4436269"/>
          </a:xfrm>
          <a:prstGeom prst="rect">
            <a:avLst/>
          </a:prstGeom>
        </p:spPr>
        <p:txBody>
          <a:bodyPr vert="eaVert" lIns="72443" tIns="36221" rIns="72443" bIns="3622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标题 8"/>
          <p:cNvSpPr>
            <a:spLocks noGrp="1"/>
          </p:cNvSpPr>
          <p:nvPr>
            <p:ph type="title"/>
          </p:nvPr>
        </p:nvSpPr>
        <p:spPr>
          <a:xfrm>
            <a:off x="457202" y="205978"/>
            <a:ext cx="8229601" cy="857250"/>
          </a:xfrm>
          <a:prstGeom prst="rect">
            <a:avLst/>
          </a:prstGeom>
        </p:spPr>
        <p:txBody>
          <a:bodyPr lIns="72443" tIns="36221" rIns="72443" bIns="36221"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05978"/>
            <a:ext cx="8229601" cy="857250"/>
          </a:xfrm>
          <a:prstGeom prst="rect">
            <a:avLst/>
          </a:prstGeom>
        </p:spPr>
        <p:txBody>
          <a:bodyPr lIns="72443" tIns="36221" rIns="72443" bIns="36221"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2_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2" y="158358"/>
            <a:ext cx="2057401" cy="4436269"/>
          </a:xfrm>
          <a:prstGeom prst="rect">
            <a:avLst/>
          </a:prstGeom>
        </p:spPr>
        <p:txBody>
          <a:bodyPr vert="eaVert" lIns="72443" tIns="36221" rIns="72443" bIns="36221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3" y="158358"/>
            <a:ext cx="6019800" cy="4436269"/>
          </a:xfrm>
          <a:prstGeom prst="rect">
            <a:avLst/>
          </a:prstGeom>
        </p:spPr>
        <p:txBody>
          <a:bodyPr vert="eaVert" lIns="72443" tIns="36221" rIns="72443" bIns="3622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05978"/>
            <a:ext cx="8229601" cy="857250"/>
          </a:xfrm>
          <a:prstGeom prst="rect">
            <a:avLst/>
          </a:prstGeom>
        </p:spPr>
        <p:txBody>
          <a:bodyPr lIns="72443" tIns="36221" rIns="72443" bIns="36221"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2" y="841776"/>
            <a:ext cx="6858000" cy="1790700"/>
          </a:xfrm>
          <a:prstGeom prst="rect">
            <a:avLst/>
          </a:prstGeom>
        </p:spPr>
        <p:txBody>
          <a:bodyPr lIns="72443" tIns="36221" rIns="72443" bIns="36221" anchor="b"/>
          <a:lstStyle>
            <a:lvl1pPr algn="ctr">
              <a:defRPr sz="47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2" y="2701529"/>
            <a:ext cx="6858000" cy="1241822"/>
          </a:xfrm>
          <a:prstGeom prst="rect">
            <a:avLst/>
          </a:prstGeom>
        </p:spPr>
        <p:txBody>
          <a:bodyPr lIns="72443" tIns="36221" rIns="72443" bIns="36221"/>
          <a:lstStyle>
            <a:lvl1pPr marL="0" indent="0" algn="ctr">
              <a:buNone/>
              <a:defRPr sz="1800"/>
            </a:lvl1pPr>
            <a:lvl2pPr marL="361950" indent="0" algn="ctr">
              <a:buNone/>
              <a:defRPr sz="1600"/>
            </a:lvl2pPr>
            <a:lvl3pPr marL="724535" indent="0" algn="ctr">
              <a:buNone/>
              <a:defRPr sz="1400"/>
            </a:lvl3pPr>
            <a:lvl4pPr marL="1086485" indent="0" algn="ctr">
              <a:buNone/>
              <a:defRPr sz="1300"/>
            </a:lvl4pPr>
            <a:lvl5pPr marL="1449070" indent="0" algn="ctr">
              <a:buNone/>
              <a:defRPr sz="1300"/>
            </a:lvl5pPr>
            <a:lvl6pPr marL="1811020" indent="0" algn="ctr">
              <a:buNone/>
              <a:defRPr sz="1300"/>
            </a:lvl6pPr>
            <a:lvl7pPr marL="2172970" indent="0" algn="ctr">
              <a:buNone/>
              <a:defRPr sz="1300"/>
            </a:lvl7pPr>
            <a:lvl8pPr marL="2535555" indent="0" algn="ctr">
              <a:buNone/>
              <a:defRPr sz="1300"/>
            </a:lvl8pPr>
            <a:lvl9pPr marL="2897505" indent="0" algn="ctr">
              <a:buNone/>
              <a:defRPr sz="13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2" y="4767265"/>
            <a:ext cx="2057401" cy="273844"/>
          </a:xfrm>
          <a:prstGeom prst="rect">
            <a:avLst/>
          </a:prstGeom>
        </p:spPr>
        <p:txBody>
          <a:bodyPr lIns="72443" tIns="36221" rIns="72443" bIns="36221"/>
          <a:lstStyle/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2" y="4767265"/>
            <a:ext cx="3086100" cy="273844"/>
          </a:xfrm>
          <a:prstGeom prst="rect">
            <a:avLst/>
          </a:prstGeom>
        </p:spPr>
        <p:txBody>
          <a:bodyPr lIns="72443" tIns="36221" rIns="72443" bIns="36221"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4120447" y="4869656"/>
            <a:ext cx="727682" cy="273844"/>
          </a:xfrm>
          <a:prstGeom prst="rect">
            <a:avLst/>
          </a:prstGeom>
        </p:spPr>
        <p:txBody>
          <a:bodyPr lIns="69778" tIns="34889" rIns="69778" bIns="34889"/>
          <a:lstStyle/>
          <a:p>
            <a:r>
              <a:rPr lang="zh-CN" altLang="en-US"/>
              <a:t>第</a:t>
            </a:r>
            <a:fld id="{565CE74E-AB26-4998-AD42-012C4C1AD076}" type="slidenum">
              <a:rPr lang="zh-CN" altLang="en-US" smtClean="0"/>
              <a:t>‹#›</a:t>
            </a:fld>
            <a:r>
              <a:rPr lang="zh-CN" altLang="en-US"/>
              <a:t>页</a:t>
            </a:r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2" y="1597820"/>
            <a:ext cx="7772400" cy="110251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1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0965" indent="0" algn="ctr">
              <a:buNone/>
              <a:defRPr/>
            </a:lvl5pPr>
            <a:lvl6pPr marL="1713865" indent="0" algn="ctr">
              <a:buNone/>
              <a:defRPr/>
            </a:lvl6pPr>
            <a:lvl7pPr marL="2056765" indent="0" algn="ctr">
              <a:buNone/>
              <a:defRPr/>
            </a:lvl7pPr>
            <a:lvl8pPr marL="2399665" indent="0" algn="ctr">
              <a:buNone/>
              <a:defRPr/>
            </a:lvl8pPr>
            <a:lvl9pPr marL="2742565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3E178B1-0B6B-4784-8C5B-DCEA56BD7F77}" type="datetimeFigureOut">
              <a:rPr lang="zh-CN" altLang="en-US"/>
              <a:t>2021/9/23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0D21067-998E-48AE-881F-5BC73853747E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D0DA698-9276-42A9-95DA-1BABBC8F3613}" type="datetimeFigureOut">
              <a:rPr lang="zh-CN" altLang="en-US"/>
              <a:t>2021/9/23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1317082-693D-4723-BE62-478E3E9B7C92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711" y="3305176"/>
            <a:ext cx="7772400" cy="1021556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711" y="2180036"/>
            <a:ext cx="7772400" cy="1125140"/>
          </a:xfrm>
        </p:spPr>
        <p:txBody>
          <a:bodyPr anchor="b"/>
          <a:lstStyle>
            <a:lvl1pPr marL="0" indent="0">
              <a:buNone/>
              <a:defRPr sz="1500"/>
            </a:lvl1pPr>
            <a:lvl2pPr marL="342900" indent="0">
              <a:buNone/>
              <a:defRPr sz="1400"/>
            </a:lvl2pPr>
            <a:lvl3pPr marL="685800" indent="0">
              <a:buNone/>
              <a:defRPr sz="1200"/>
            </a:lvl3pPr>
            <a:lvl4pPr marL="1028700" indent="0">
              <a:buNone/>
              <a:defRPr sz="1100"/>
            </a:lvl4pPr>
            <a:lvl5pPr marL="1370965" indent="0">
              <a:buNone/>
              <a:defRPr sz="1100"/>
            </a:lvl5pPr>
            <a:lvl6pPr marL="1713865" indent="0">
              <a:buNone/>
              <a:defRPr sz="1100"/>
            </a:lvl6pPr>
            <a:lvl7pPr marL="2056765" indent="0">
              <a:buNone/>
              <a:defRPr sz="1100"/>
            </a:lvl7pPr>
            <a:lvl8pPr marL="2399665" indent="0">
              <a:buNone/>
              <a:defRPr sz="1100"/>
            </a:lvl8pPr>
            <a:lvl9pPr marL="2742565" indent="0">
              <a:buNone/>
              <a:defRPr sz="11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6326CBB-6E80-45EC-95F0-6AFBDE13E20F}" type="datetimeFigureOut">
              <a:rPr lang="zh-CN" altLang="en-US"/>
              <a:t>2021/9/23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53D4F24-0848-490B-A0B4-4EBCC49E0F94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1" y="1369219"/>
            <a:ext cx="3886200" cy="3263504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CCAAC5A-C7C4-42B2-97C5-5769DBF3DEB9}" type="datetimeFigureOut">
              <a:rPr lang="zh-CN" altLang="en-US"/>
              <a:t>2021/9/23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3D47053-AE01-4F54-A5BE-393A3DBC12D9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39791" cy="479821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0965" indent="0">
              <a:buNone/>
              <a:defRPr sz="1200" b="1"/>
            </a:lvl5pPr>
            <a:lvl6pPr marL="1713865" indent="0">
              <a:buNone/>
              <a:defRPr sz="1200" b="1"/>
            </a:lvl6pPr>
            <a:lvl7pPr marL="2056765" indent="0">
              <a:buNone/>
              <a:defRPr sz="1200" b="1"/>
            </a:lvl7pPr>
            <a:lvl8pPr marL="2399665" indent="0">
              <a:buNone/>
              <a:defRPr sz="1200" b="1"/>
            </a:lvl8pPr>
            <a:lvl9pPr marL="2742565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39791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4629" y="1151335"/>
            <a:ext cx="4042172" cy="479821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0965" indent="0">
              <a:buNone/>
              <a:defRPr sz="1200" b="1"/>
            </a:lvl5pPr>
            <a:lvl6pPr marL="1713865" indent="0">
              <a:buNone/>
              <a:defRPr sz="1200" b="1"/>
            </a:lvl6pPr>
            <a:lvl7pPr marL="2056765" indent="0">
              <a:buNone/>
              <a:defRPr sz="1200" b="1"/>
            </a:lvl7pPr>
            <a:lvl8pPr marL="2399665" indent="0">
              <a:buNone/>
              <a:defRPr sz="1200" b="1"/>
            </a:lvl8pPr>
            <a:lvl9pPr marL="2742565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4629" y="1631156"/>
            <a:ext cx="4042172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3449A72-8CC0-4ED0-85A4-5969BA830032}" type="datetimeFigureOut">
              <a:rPr lang="zh-CN" altLang="en-US"/>
              <a:t>2021/9/23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225E0B3-829D-473A-A443-7B6CBCAA2FA0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158354"/>
            <a:ext cx="8229601" cy="857250"/>
          </a:xfrm>
          <a:prstGeom prst="rect">
            <a:avLst/>
          </a:prstGeom>
        </p:spPr>
        <p:txBody>
          <a:bodyPr lIns="72443" tIns="36221" rIns="72443" bIns="36221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2" y="1200155"/>
            <a:ext cx="8229601" cy="3394472"/>
          </a:xfrm>
          <a:prstGeom prst="rect">
            <a:avLst/>
          </a:prstGeom>
        </p:spPr>
        <p:txBody>
          <a:bodyPr lIns="72443" tIns="36221" rIns="72443" bIns="3622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252B9D5-CEA0-4EA5-AF82-C72759E3B116}" type="datetimeFigureOut">
              <a:rPr lang="zh-CN" altLang="en-US"/>
              <a:t>2021/9/23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E8C96E3-57C5-453D-A385-32CA2038B24C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669881A-C084-45B3-9639-8FDC5CFFA473}" type="datetimeFigureOut">
              <a:rPr lang="zh-CN" altLang="en-US"/>
              <a:t>2021/9/23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2EED105-9461-46ED-AFC2-C6434C58E640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9"/>
            <a:ext cx="3008710" cy="871537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449" y="204788"/>
            <a:ext cx="5111353" cy="438983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710" cy="3518298"/>
          </a:xfr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0965" indent="0">
              <a:buNone/>
              <a:defRPr sz="700"/>
            </a:lvl5pPr>
            <a:lvl6pPr marL="1713865" indent="0">
              <a:buNone/>
              <a:defRPr sz="700"/>
            </a:lvl6pPr>
            <a:lvl7pPr marL="2056765" indent="0">
              <a:buNone/>
              <a:defRPr sz="700"/>
            </a:lvl7pPr>
            <a:lvl8pPr marL="2399665" indent="0">
              <a:buNone/>
              <a:defRPr sz="700"/>
            </a:lvl8pPr>
            <a:lvl9pPr marL="2742565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D94F7FD-A416-4AF6-9386-8608B621CAAC}" type="datetimeFigureOut">
              <a:rPr lang="zh-CN" altLang="en-US"/>
              <a:t>2021/9/23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579E288-F6B2-4E67-ADF0-DA267BC154B7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1891" y="3600451"/>
            <a:ext cx="5486400" cy="425054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1891" y="459583"/>
            <a:ext cx="5486400" cy="30861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0965" indent="0">
              <a:buNone/>
              <a:defRPr sz="1500"/>
            </a:lvl5pPr>
            <a:lvl6pPr marL="1713865" indent="0">
              <a:buNone/>
              <a:defRPr sz="1500"/>
            </a:lvl6pPr>
            <a:lvl7pPr marL="2056765" indent="0">
              <a:buNone/>
              <a:defRPr sz="1500"/>
            </a:lvl7pPr>
            <a:lvl8pPr marL="2399665" indent="0">
              <a:buNone/>
              <a:defRPr sz="1500"/>
            </a:lvl8pPr>
            <a:lvl9pPr marL="2742565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1891" y="4025503"/>
            <a:ext cx="5486400" cy="603647"/>
          </a:xfr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0965" indent="0">
              <a:buNone/>
              <a:defRPr sz="700"/>
            </a:lvl5pPr>
            <a:lvl6pPr marL="1713865" indent="0">
              <a:buNone/>
              <a:defRPr sz="700"/>
            </a:lvl6pPr>
            <a:lvl7pPr marL="2056765" indent="0">
              <a:buNone/>
              <a:defRPr sz="700"/>
            </a:lvl7pPr>
            <a:lvl8pPr marL="2399665" indent="0">
              <a:buNone/>
              <a:defRPr sz="700"/>
            </a:lvl8pPr>
            <a:lvl9pPr marL="2742565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D938B56-5487-44BF-B321-EF5FD466CEFA}" type="datetimeFigureOut">
              <a:rPr lang="zh-CN" altLang="en-US"/>
              <a:t>2021/9/23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8CDF3CA-D84E-4555-B3BC-F0ABA05454F6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08F1CB6-7D90-44ED-9D78-37704B04EBD5}" type="datetimeFigureOut">
              <a:rPr lang="zh-CN" altLang="en-US"/>
              <a:t>2021/9/23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2B03AC-BA05-463D-BDB3-8C0CF8E5FD0F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43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43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C39A761-91B6-4288-AA7B-E1335D3A3C8A}" type="datetimeFigureOut">
              <a:rPr lang="zh-CN" altLang="en-US"/>
              <a:t>2021/9/23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210F5B-8676-4821-9421-0D565A041B53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158354"/>
            <a:ext cx="8229601" cy="857250"/>
          </a:xfrm>
          <a:prstGeom prst="rect">
            <a:avLst/>
          </a:prstGeom>
        </p:spPr>
        <p:txBody>
          <a:bodyPr lIns="72443" tIns="36221" rIns="72443" bIns="36221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2" y="1200155"/>
            <a:ext cx="8229601" cy="3394472"/>
          </a:xfrm>
          <a:prstGeom prst="rect">
            <a:avLst/>
          </a:prstGeom>
        </p:spPr>
        <p:txBody>
          <a:bodyPr lIns="72443" tIns="36221" rIns="72443" bIns="3622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4" y="3305177"/>
            <a:ext cx="7772400" cy="1021556"/>
          </a:xfrm>
          <a:prstGeom prst="rect">
            <a:avLst/>
          </a:prstGeom>
        </p:spPr>
        <p:txBody>
          <a:bodyPr lIns="72443" tIns="36221" rIns="72443" bIns="36221" anchor="t"/>
          <a:lstStyle>
            <a:lvl1pPr algn="l">
              <a:defRPr sz="32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4" y="2180036"/>
            <a:ext cx="7772400" cy="1125141"/>
          </a:xfrm>
          <a:prstGeom prst="rect">
            <a:avLst/>
          </a:prstGeom>
        </p:spPr>
        <p:txBody>
          <a:bodyPr lIns="72443" tIns="36221" rIns="72443" bIns="36221" anchor="b"/>
          <a:lstStyle>
            <a:lvl1pPr marL="0" indent="0">
              <a:buNone/>
              <a:defRPr sz="1600"/>
            </a:lvl1pPr>
            <a:lvl2pPr marL="361950" indent="0">
              <a:buNone/>
              <a:defRPr sz="1400"/>
            </a:lvl2pPr>
            <a:lvl3pPr marL="724535" indent="0">
              <a:buNone/>
              <a:defRPr sz="1300"/>
            </a:lvl3pPr>
            <a:lvl4pPr marL="1086485" indent="0">
              <a:buNone/>
              <a:defRPr sz="1100"/>
            </a:lvl4pPr>
            <a:lvl5pPr marL="1449070" indent="0">
              <a:buNone/>
              <a:defRPr sz="1100"/>
            </a:lvl5pPr>
            <a:lvl6pPr marL="1811020" indent="0">
              <a:buNone/>
              <a:defRPr sz="1100"/>
            </a:lvl6pPr>
            <a:lvl7pPr marL="2172970" indent="0">
              <a:buNone/>
              <a:defRPr sz="1100"/>
            </a:lvl7pPr>
            <a:lvl8pPr marL="2535555" indent="0">
              <a:buNone/>
              <a:defRPr sz="1100"/>
            </a:lvl8pPr>
            <a:lvl9pPr marL="2897505" indent="0">
              <a:buNone/>
              <a:defRPr sz="11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4" y="3305177"/>
            <a:ext cx="7772400" cy="1021556"/>
          </a:xfrm>
          <a:prstGeom prst="rect">
            <a:avLst/>
          </a:prstGeom>
        </p:spPr>
        <p:txBody>
          <a:bodyPr lIns="72443" tIns="36221" rIns="72443" bIns="36221" anchor="t"/>
          <a:lstStyle>
            <a:lvl1pPr algn="l">
              <a:defRPr sz="32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4" y="2180036"/>
            <a:ext cx="7772400" cy="1125141"/>
          </a:xfrm>
          <a:prstGeom prst="rect">
            <a:avLst/>
          </a:prstGeom>
        </p:spPr>
        <p:txBody>
          <a:bodyPr lIns="72443" tIns="36221" rIns="72443" bIns="36221" anchor="b"/>
          <a:lstStyle>
            <a:lvl1pPr marL="0" indent="0">
              <a:buNone/>
              <a:defRPr sz="1600"/>
            </a:lvl1pPr>
            <a:lvl2pPr marL="361950" indent="0">
              <a:buNone/>
              <a:defRPr sz="1400"/>
            </a:lvl2pPr>
            <a:lvl3pPr marL="724535" indent="0">
              <a:buNone/>
              <a:defRPr sz="1300"/>
            </a:lvl3pPr>
            <a:lvl4pPr marL="1086485" indent="0">
              <a:buNone/>
              <a:defRPr sz="1100"/>
            </a:lvl4pPr>
            <a:lvl5pPr marL="1449070" indent="0">
              <a:buNone/>
              <a:defRPr sz="1100"/>
            </a:lvl5pPr>
            <a:lvl6pPr marL="1811020" indent="0">
              <a:buNone/>
              <a:defRPr sz="1100"/>
            </a:lvl6pPr>
            <a:lvl7pPr marL="2172970" indent="0">
              <a:buNone/>
              <a:defRPr sz="1100"/>
            </a:lvl7pPr>
            <a:lvl8pPr marL="2535555" indent="0">
              <a:buNone/>
              <a:defRPr sz="1100"/>
            </a:lvl8pPr>
            <a:lvl9pPr marL="2897505" indent="0">
              <a:buNone/>
              <a:defRPr sz="11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4" y="204790"/>
            <a:ext cx="3008313" cy="871537"/>
          </a:xfrm>
          <a:prstGeom prst="rect">
            <a:avLst/>
          </a:prstGeom>
        </p:spPr>
        <p:txBody>
          <a:bodyPr lIns="72443" tIns="36221" rIns="72443" bIns="36221" anchor="b"/>
          <a:lstStyle>
            <a:lvl1pPr algn="l">
              <a:defRPr sz="16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2" y="204793"/>
            <a:ext cx="5111750" cy="4389834"/>
          </a:xfrm>
          <a:prstGeom prst="rect">
            <a:avLst/>
          </a:prstGeom>
        </p:spPr>
        <p:txBody>
          <a:bodyPr lIns="72443" tIns="36221" rIns="72443" bIns="36221"/>
          <a:lstStyle>
            <a:lvl1pPr>
              <a:defRPr sz="2500"/>
            </a:lvl1pPr>
            <a:lvl2pPr>
              <a:defRPr sz="22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4" y="1076328"/>
            <a:ext cx="3008313" cy="3518298"/>
          </a:xfrm>
          <a:prstGeom prst="rect">
            <a:avLst/>
          </a:prstGeom>
        </p:spPr>
        <p:txBody>
          <a:bodyPr lIns="72443" tIns="36221" rIns="72443" bIns="36221"/>
          <a:lstStyle>
            <a:lvl1pPr marL="0" indent="0">
              <a:buNone/>
              <a:defRPr sz="1100"/>
            </a:lvl1pPr>
            <a:lvl2pPr marL="361950" indent="0">
              <a:buNone/>
              <a:defRPr sz="1000"/>
            </a:lvl2pPr>
            <a:lvl3pPr marL="724535" indent="0">
              <a:buNone/>
              <a:defRPr sz="800"/>
            </a:lvl3pPr>
            <a:lvl4pPr marL="1086485" indent="0">
              <a:buNone/>
              <a:defRPr sz="700"/>
            </a:lvl4pPr>
            <a:lvl5pPr marL="1449070" indent="0">
              <a:buNone/>
              <a:defRPr sz="700"/>
            </a:lvl5pPr>
            <a:lvl6pPr marL="1811020" indent="0">
              <a:buNone/>
              <a:defRPr sz="700"/>
            </a:lvl6pPr>
            <a:lvl7pPr marL="2172970" indent="0">
              <a:buNone/>
              <a:defRPr sz="700"/>
            </a:lvl7pPr>
            <a:lvl8pPr marL="2535555" indent="0">
              <a:buNone/>
              <a:defRPr sz="700"/>
            </a:lvl8pPr>
            <a:lvl9pPr marL="2897505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90" y="3600452"/>
            <a:ext cx="5486400" cy="425053"/>
          </a:xfrm>
          <a:prstGeom prst="rect">
            <a:avLst/>
          </a:prstGeom>
        </p:spPr>
        <p:txBody>
          <a:bodyPr lIns="72443" tIns="36221" rIns="72443" bIns="36221" anchor="b"/>
          <a:lstStyle>
            <a:lvl1pPr algn="l">
              <a:defRPr sz="16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90" y="459583"/>
            <a:ext cx="5486400" cy="3086100"/>
          </a:xfrm>
          <a:prstGeom prst="rect">
            <a:avLst/>
          </a:prstGeom>
        </p:spPr>
        <p:txBody>
          <a:bodyPr lIns="72443" tIns="36221" rIns="72443" bIns="36221"/>
          <a:lstStyle>
            <a:lvl1pPr marL="0" indent="0">
              <a:buNone/>
              <a:defRPr sz="2500"/>
            </a:lvl1pPr>
            <a:lvl2pPr marL="361950" indent="0">
              <a:buNone/>
              <a:defRPr sz="2200"/>
            </a:lvl2pPr>
            <a:lvl3pPr marL="724535" indent="0">
              <a:buNone/>
              <a:defRPr sz="1800"/>
            </a:lvl3pPr>
            <a:lvl4pPr marL="1086485" indent="0">
              <a:buNone/>
              <a:defRPr sz="1600"/>
            </a:lvl4pPr>
            <a:lvl5pPr marL="1449070" indent="0">
              <a:buNone/>
              <a:defRPr sz="1600"/>
            </a:lvl5pPr>
            <a:lvl6pPr marL="1811020" indent="0">
              <a:buNone/>
              <a:defRPr sz="1600"/>
            </a:lvl6pPr>
            <a:lvl7pPr marL="2172970" indent="0">
              <a:buNone/>
              <a:defRPr sz="1600"/>
            </a:lvl7pPr>
            <a:lvl8pPr marL="2535555" indent="0">
              <a:buNone/>
              <a:defRPr sz="1600"/>
            </a:lvl8pPr>
            <a:lvl9pPr marL="2897505" indent="0">
              <a:buNone/>
              <a:defRPr sz="16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90" y="4025507"/>
            <a:ext cx="5486400" cy="603647"/>
          </a:xfrm>
          <a:prstGeom prst="rect">
            <a:avLst/>
          </a:prstGeom>
        </p:spPr>
        <p:txBody>
          <a:bodyPr lIns="72443" tIns="36221" rIns="72443" bIns="36221"/>
          <a:lstStyle>
            <a:lvl1pPr marL="0" indent="0">
              <a:buNone/>
              <a:defRPr sz="1100"/>
            </a:lvl1pPr>
            <a:lvl2pPr marL="361950" indent="0">
              <a:buNone/>
              <a:defRPr sz="1000"/>
            </a:lvl2pPr>
            <a:lvl3pPr marL="724535" indent="0">
              <a:buNone/>
              <a:defRPr sz="800"/>
            </a:lvl3pPr>
            <a:lvl4pPr marL="1086485" indent="0">
              <a:buNone/>
              <a:defRPr sz="700"/>
            </a:lvl4pPr>
            <a:lvl5pPr marL="1449070" indent="0">
              <a:buNone/>
              <a:defRPr sz="700"/>
            </a:lvl5pPr>
            <a:lvl6pPr marL="1811020" indent="0">
              <a:buNone/>
              <a:defRPr sz="700"/>
            </a:lvl6pPr>
            <a:lvl7pPr marL="2172970" indent="0">
              <a:buNone/>
              <a:defRPr sz="700"/>
            </a:lvl7pPr>
            <a:lvl8pPr marL="2535555" indent="0">
              <a:buNone/>
              <a:defRPr sz="700"/>
            </a:lvl8pPr>
            <a:lvl9pPr marL="2897505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158354"/>
            <a:ext cx="8229601" cy="857250"/>
          </a:xfrm>
          <a:prstGeom prst="rect">
            <a:avLst/>
          </a:prstGeom>
        </p:spPr>
        <p:txBody>
          <a:bodyPr lIns="72443" tIns="36221" rIns="72443" bIns="36221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2" y="1200155"/>
            <a:ext cx="8229601" cy="3394472"/>
          </a:xfrm>
          <a:prstGeom prst="rect">
            <a:avLst/>
          </a:prstGeom>
        </p:spPr>
        <p:txBody>
          <a:bodyPr vert="eaVert" lIns="72443" tIns="36221" rIns="72443" bIns="3622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4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1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直接连接符 1051"/>
          <p:cNvSpPr>
            <a:spLocks noChangeShapeType="1"/>
          </p:cNvSpPr>
          <p:nvPr/>
        </p:nvSpPr>
        <p:spPr bwMode="auto">
          <a:xfrm flipV="1">
            <a:off x="-1" y="483315"/>
            <a:ext cx="9144001" cy="16668"/>
          </a:xfrm>
          <a:prstGeom prst="line">
            <a:avLst/>
          </a:prstGeom>
          <a:noFill/>
          <a:ln w="19050">
            <a:solidFill>
              <a:srgbClr val="996633"/>
            </a:solidFill>
            <a:round/>
          </a:ln>
        </p:spPr>
        <p:txBody>
          <a:bodyPr lIns="72443" tIns="36221" rIns="72443" bIns="36221"/>
          <a:lstStyle/>
          <a:p>
            <a:endParaRPr lang="zh-CN" altLang="en-US"/>
          </a:p>
        </p:txBody>
      </p:sp>
      <p:sp>
        <p:nvSpPr>
          <p:cNvPr id="4" name="矩形 2"/>
          <p:cNvSpPr>
            <a:spLocks noChangeArrowheads="1"/>
          </p:cNvSpPr>
          <p:nvPr userDrawn="1"/>
        </p:nvSpPr>
        <p:spPr bwMode="auto">
          <a:xfrm>
            <a:off x="7296151" y="104775"/>
            <a:ext cx="1390650" cy="41670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9778" tIns="34889" rIns="69778" bIns="34889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500" b="1">
                <a:solidFill>
                  <a:schemeClr val="tx2"/>
                </a:solidFill>
                <a:latin typeface="方正行楷_GBK" panose="02000000000000000000" pitchFamily="65" charset="-122"/>
                <a:ea typeface="方正行楷_GBK" panose="02000000000000000000" pitchFamily="65" charset="-122"/>
                <a:cs typeface="Times New Roman" panose="02020603050405020304" pitchFamily="18" charset="0"/>
              </a:rPr>
              <a:t>第二章 声现象</a:t>
            </a:r>
          </a:p>
        </p:txBody>
      </p:sp>
      <p:pic>
        <p:nvPicPr>
          <p:cNvPr id="27" name="图片 26" descr="学科网PPT-标记"/>
          <p:cNvPicPr>
            <a:picLocks noChangeAspect="1"/>
          </p:cNvPicPr>
          <p:nvPr userDrawn="1"/>
        </p:nvPicPr>
        <p:blipFill>
          <a:blip r:embed="rId17"/>
          <a:stretch>
            <a:fillRect/>
          </a:stretch>
        </p:blipFill>
        <p:spPr>
          <a:xfrm>
            <a:off x="5080" y="0"/>
            <a:ext cx="9138920" cy="51435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ransition/>
  <p:hf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3400" b="1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400" b="1">
          <a:solidFill>
            <a:schemeClr val="tx2"/>
          </a:solidFill>
          <a:latin typeface="Arial" panose="020B0604020202020204" pitchFamily="34" charset="0"/>
          <a:ea typeface="隶书" panose="02010509060101010101" pitchFamily="1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400" b="1">
          <a:solidFill>
            <a:schemeClr val="tx2"/>
          </a:solidFill>
          <a:latin typeface="Arial" panose="020B0604020202020204" pitchFamily="34" charset="0"/>
          <a:ea typeface="隶书" panose="02010509060101010101" pitchFamily="1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400" b="1">
          <a:solidFill>
            <a:schemeClr val="tx2"/>
          </a:solidFill>
          <a:latin typeface="Arial" panose="020B0604020202020204" pitchFamily="34" charset="0"/>
          <a:ea typeface="隶书" panose="02010509060101010101" pitchFamily="1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400" b="1">
          <a:solidFill>
            <a:schemeClr val="tx2"/>
          </a:solidFill>
          <a:latin typeface="Arial" panose="020B0604020202020204" pitchFamily="34" charset="0"/>
          <a:ea typeface="隶书" panose="02010509060101010101" pitchFamily="1" charset="-122"/>
        </a:defRPr>
      </a:lvl5pPr>
      <a:lvl6pPr marL="361950" algn="ctr" rtl="0" eaLnBrk="1" fontAlgn="base" hangingPunct="1">
        <a:spcBef>
          <a:spcPct val="0"/>
        </a:spcBef>
        <a:spcAft>
          <a:spcPct val="0"/>
        </a:spcAft>
        <a:defRPr sz="3400" b="1">
          <a:solidFill>
            <a:schemeClr val="tx2"/>
          </a:solidFill>
          <a:latin typeface="Arial" panose="020B0604020202020204" pitchFamily="34" charset="0"/>
          <a:ea typeface="隶书" panose="02010509060101010101" pitchFamily="1" charset="-122"/>
        </a:defRPr>
      </a:lvl6pPr>
      <a:lvl7pPr marL="724535" algn="ctr" rtl="0" eaLnBrk="1" fontAlgn="base" hangingPunct="1">
        <a:spcBef>
          <a:spcPct val="0"/>
        </a:spcBef>
        <a:spcAft>
          <a:spcPct val="0"/>
        </a:spcAft>
        <a:defRPr sz="3400" b="1">
          <a:solidFill>
            <a:schemeClr val="tx2"/>
          </a:solidFill>
          <a:latin typeface="Arial" panose="020B0604020202020204" pitchFamily="34" charset="0"/>
          <a:ea typeface="隶书" panose="02010509060101010101" pitchFamily="1" charset="-122"/>
        </a:defRPr>
      </a:lvl7pPr>
      <a:lvl8pPr marL="1086485" algn="ctr" rtl="0" eaLnBrk="1" fontAlgn="base" hangingPunct="1">
        <a:spcBef>
          <a:spcPct val="0"/>
        </a:spcBef>
        <a:spcAft>
          <a:spcPct val="0"/>
        </a:spcAft>
        <a:defRPr sz="3400" b="1">
          <a:solidFill>
            <a:schemeClr val="tx2"/>
          </a:solidFill>
          <a:latin typeface="Arial" panose="020B0604020202020204" pitchFamily="34" charset="0"/>
          <a:ea typeface="隶书" panose="02010509060101010101" pitchFamily="1" charset="-122"/>
        </a:defRPr>
      </a:lvl8pPr>
      <a:lvl9pPr marL="1449070" algn="ctr" rtl="0" eaLnBrk="1" fontAlgn="base" hangingPunct="1">
        <a:spcBef>
          <a:spcPct val="0"/>
        </a:spcBef>
        <a:spcAft>
          <a:spcPct val="0"/>
        </a:spcAft>
        <a:defRPr sz="3400" b="1">
          <a:solidFill>
            <a:schemeClr val="tx2"/>
          </a:solidFill>
          <a:latin typeface="Arial" panose="020B0604020202020204" pitchFamily="34" charset="0"/>
          <a:ea typeface="隶书" panose="02010509060101010101" pitchFamily="1" charset="-122"/>
        </a:defRPr>
      </a:lvl9pPr>
    </p:titleStyle>
    <p:bodyStyle>
      <a:lvl1pPr marL="271780" indent="-271780" algn="l" rtl="0" eaLnBrk="1" fontAlgn="base" hangingPunct="1">
        <a:spcBef>
          <a:spcPct val="20000"/>
        </a:spcBef>
        <a:spcAft>
          <a:spcPct val="0"/>
        </a:spcAft>
        <a:buBlip>
          <a:blip r:embed="rId18"/>
        </a:buBlip>
        <a:defRPr sz="2500">
          <a:solidFill>
            <a:schemeClr val="tx1"/>
          </a:solidFill>
          <a:latin typeface="+mn-lt"/>
          <a:ea typeface="+mn-ea"/>
          <a:cs typeface="+mn-cs"/>
        </a:defRPr>
      </a:lvl1pPr>
      <a:lvl2pPr marL="588645" indent="-226695" algn="l" rtl="0" eaLnBrk="1" fontAlgn="base" hangingPunct="1">
        <a:spcBef>
          <a:spcPct val="20000"/>
        </a:spcBef>
        <a:spcAft>
          <a:spcPct val="0"/>
        </a:spcAft>
        <a:buBlip>
          <a:blip r:embed="rId19"/>
        </a:buBlip>
        <a:defRPr sz="2200">
          <a:solidFill>
            <a:schemeClr val="tx1"/>
          </a:solidFill>
          <a:latin typeface="+mn-lt"/>
          <a:ea typeface="+mn-ea"/>
        </a:defRPr>
      </a:lvl2pPr>
      <a:lvl3pPr marL="905510" indent="-180975" algn="l" rtl="0" eaLnBrk="1" fontAlgn="base" hangingPunct="1">
        <a:spcBef>
          <a:spcPct val="20000"/>
        </a:spcBef>
        <a:spcAft>
          <a:spcPct val="0"/>
        </a:spcAft>
        <a:buBlip>
          <a:blip r:embed="rId18"/>
        </a:buBlip>
        <a:defRPr sz="1800">
          <a:solidFill>
            <a:schemeClr val="tx1"/>
          </a:solidFill>
          <a:latin typeface="+mn-lt"/>
          <a:ea typeface="+mn-ea"/>
        </a:defRPr>
      </a:lvl3pPr>
      <a:lvl4pPr marL="1267460" indent="-180975" algn="l" rtl="0" eaLnBrk="1" fontAlgn="base" hangingPunct="1">
        <a:spcBef>
          <a:spcPct val="20000"/>
        </a:spcBef>
        <a:spcAft>
          <a:spcPct val="0"/>
        </a:spcAft>
        <a:buBlip>
          <a:blip r:embed="rId19"/>
        </a:buBlip>
        <a:defRPr sz="1600">
          <a:solidFill>
            <a:schemeClr val="tx1"/>
          </a:solidFill>
          <a:latin typeface="+mn-lt"/>
          <a:ea typeface="+mn-ea"/>
        </a:defRPr>
      </a:lvl4pPr>
      <a:lvl5pPr marL="1630045" indent="-180975" algn="l" rtl="0" eaLnBrk="1" fontAlgn="base" hangingPunct="1">
        <a:spcBef>
          <a:spcPct val="20000"/>
        </a:spcBef>
        <a:spcAft>
          <a:spcPct val="0"/>
        </a:spcAft>
        <a:buBlip>
          <a:blip r:embed="rId18"/>
        </a:buBlip>
        <a:defRPr sz="1600">
          <a:solidFill>
            <a:schemeClr val="tx1"/>
          </a:solidFill>
          <a:latin typeface="+mn-lt"/>
          <a:ea typeface="+mn-ea"/>
        </a:defRPr>
      </a:lvl5pPr>
      <a:lvl6pPr marL="1991995" indent="-180975" algn="l" rtl="0" eaLnBrk="1" fontAlgn="base" hangingPunct="1">
        <a:spcBef>
          <a:spcPct val="20000"/>
        </a:spcBef>
        <a:spcAft>
          <a:spcPct val="0"/>
        </a:spcAft>
        <a:buBlip>
          <a:blip r:embed="rId18"/>
        </a:buBlip>
        <a:defRPr sz="1600">
          <a:solidFill>
            <a:schemeClr val="tx1"/>
          </a:solidFill>
          <a:latin typeface="+mn-lt"/>
          <a:ea typeface="+mn-ea"/>
        </a:defRPr>
      </a:lvl6pPr>
      <a:lvl7pPr marL="2354580" indent="-180975" algn="l" rtl="0" eaLnBrk="1" fontAlgn="base" hangingPunct="1">
        <a:spcBef>
          <a:spcPct val="20000"/>
        </a:spcBef>
        <a:spcAft>
          <a:spcPct val="0"/>
        </a:spcAft>
        <a:buBlip>
          <a:blip r:embed="rId18"/>
        </a:buBlip>
        <a:defRPr sz="1600">
          <a:solidFill>
            <a:schemeClr val="tx1"/>
          </a:solidFill>
          <a:latin typeface="+mn-lt"/>
          <a:ea typeface="+mn-ea"/>
        </a:defRPr>
      </a:lvl7pPr>
      <a:lvl8pPr marL="2716530" indent="-180975" algn="l" rtl="0" eaLnBrk="1" fontAlgn="base" hangingPunct="1">
        <a:spcBef>
          <a:spcPct val="20000"/>
        </a:spcBef>
        <a:spcAft>
          <a:spcPct val="0"/>
        </a:spcAft>
        <a:buBlip>
          <a:blip r:embed="rId18"/>
        </a:buBlip>
        <a:defRPr sz="1600">
          <a:solidFill>
            <a:schemeClr val="tx1"/>
          </a:solidFill>
          <a:latin typeface="+mn-lt"/>
          <a:ea typeface="+mn-ea"/>
        </a:defRPr>
      </a:lvl8pPr>
      <a:lvl9pPr marL="3079115" indent="-180975" algn="l" rtl="0" eaLnBrk="1" fontAlgn="base" hangingPunct="1">
        <a:spcBef>
          <a:spcPct val="20000"/>
        </a:spcBef>
        <a:spcAft>
          <a:spcPct val="0"/>
        </a:spcAft>
        <a:buBlip>
          <a:blip r:embed="rId18"/>
        </a:buBlip>
        <a:defRPr sz="16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72453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61950" algn="l" defTabSz="72453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724535" algn="l" defTabSz="72453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86485" algn="l" defTabSz="72453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449070" algn="l" defTabSz="72453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11020" algn="l" defTabSz="72453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172970" algn="l" defTabSz="72453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35555" algn="l" defTabSz="72453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897505" algn="l" defTabSz="72453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628651" y="273844"/>
            <a:ext cx="7886700" cy="99417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68571" tIns="34285" rIns="68571" bIns="34285" numCol="1" anchor="ctr" anchorCtr="0" compatLnSpc="1"/>
          <a:lstStyle/>
          <a:p>
            <a:pPr lvl="0"/>
            <a:r>
              <a:rPr lang="zh-CN"/>
              <a:t>单击此处编辑母版标题样式</a:t>
            </a:r>
          </a:p>
        </p:txBody>
      </p:sp>
      <p:sp>
        <p:nvSpPr>
          <p:cNvPr id="2051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28651" y="1369219"/>
            <a:ext cx="7886700" cy="326350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68571" tIns="34285" rIns="68571" bIns="34285" numCol="1" anchor="t" anchorCtr="0" compatLnSpc="1"/>
          <a:lstStyle/>
          <a:p>
            <a:pPr lvl="0"/>
            <a:r>
              <a:rPr lang="zh-CN"/>
              <a:t>单击此处编辑母版文本样式</a:t>
            </a:r>
          </a:p>
          <a:p>
            <a:pPr lvl="1"/>
            <a:r>
              <a:rPr lang="zh-CN"/>
              <a:t>第二级</a:t>
            </a:r>
          </a:p>
          <a:p>
            <a:pPr lvl="2"/>
            <a:r>
              <a:rPr lang="zh-CN"/>
              <a:t>第三级</a:t>
            </a:r>
          </a:p>
          <a:p>
            <a:pPr lvl="3"/>
            <a:r>
              <a:rPr lang="zh-CN"/>
              <a:t>第四级</a:t>
            </a:r>
          </a:p>
          <a:p>
            <a:pPr lvl="4"/>
            <a:r>
              <a:rPr lang="zh-CN"/>
              <a:t>第五级</a:t>
            </a:r>
          </a:p>
        </p:txBody>
      </p:sp>
      <p:sp>
        <p:nvSpPr>
          <p:cNvPr id="2052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28651" y="4767263"/>
            <a:ext cx="2057400" cy="27384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68571" tIns="34285" rIns="68571" bIns="34285" numCol="1" anchor="ctr" anchorCtr="0" compatLnSpc="1"/>
          <a:lstStyle>
            <a:lvl1pPr eaLnBrk="1" hangingPunct="1">
              <a:defRPr sz="900">
                <a:solidFill>
                  <a:srgbClr val="898989"/>
                </a:solidFill>
              </a:defRPr>
            </a:lvl1pPr>
          </a:lstStyle>
          <a:p>
            <a:fld id="{73E27F74-CCF3-4625-B717-921D06F22935}" type="datetimeFigureOut">
              <a:rPr lang="zh-CN" altLang="en-US"/>
              <a:t>2021/9/23</a:t>
            </a:fld>
            <a:endParaRPr lang="zh-CN" altLang="en-US"/>
          </a:p>
        </p:txBody>
      </p:sp>
      <p:sp>
        <p:nvSpPr>
          <p:cNvPr id="2053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028951" y="4767263"/>
            <a:ext cx="3086100" cy="27384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68571" tIns="34285" rIns="68571" bIns="34285" numCol="1" anchor="ctr" anchorCtr="0" compatLnSpc="1"/>
          <a:lstStyle>
            <a:lvl1pPr algn="ctr" eaLnBrk="1" hangingPunct="1">
              <a:defRPr sz="900">
                <a:solidFill>
                  <a:srgbClr val="898989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2054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457950" y="4767263"/>
            <a:ext cx="2057400" cy="27384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68571" tIns="34285" rIns="68571" bIns="34285" numCol="1" anchor="ctr" anchorCtr="0" compatLnSpc="1"/>
          <a:lstStyle>
            <a:lvl1pPr algn="r" eaLnBrk="1" hangingPunct="1">
              <a:defRPr sz="900">
                <a:solidFill>
                  <a:srgbClr val="898989"/>
                </a:solidFill>
              </a:defRPr>
            </a:lvl1pPr>
          </a:lstStyle>
          <a:p>
            <a:fld id="{665CFB81-CCC6-48E1-9330-7E70331D0432}" type="slidenum">
              <a:rPr lang="zh-CN" altLang="en-US"/>
              <a:t>‹#›</a:t>
            </a:fld>
            <a:endParaRPr lang="zh-CN" altLang="en-US"/>
          </a:p>
        </p:txBody>
      </p:sp>
      <p:pic>
        <p:nvPicPr>
          <p:cNvPr id="27" name="图片 26" descr="学科网PPT-标记"/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5080" y="0"/>
            <a:ext cx="9138920" cy="51435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</p:sldLayoutIdLst>
  <p:transition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3429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0287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171450" indent="-171450" algn="l" rtl="0" fontAlgn="base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800">
          <a:solidFill>
            <a:schemeClr val="tx1"/>
          </a:solidFill>
          <a:latin typeface="+mn-lt"/>
          <a:ea typeface="+mn-ea"/>
        </a:defRPr>
      </a:lvl2pPr>
      <a:lvl3pPr marL="8572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>
          <a:solidFill>
            <a:schemeClr val="tx1"/>
          </a:solidFill>
          <a:latin typeface="+mn-lt"/>
          <a:ea typeface="+mn-ea"/>
        </a:defRPr>
      </a:lvl3pPr>
      <a:lvl4pPr marL="12001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4pPr>
      <a:lvl5pPr marL="15430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5pPr>
      <a:lvl6pPr marL="18859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2288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2571115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2914015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39966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256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4.xml"/><Relationship Id="rId5" Type="http://schemas.openxmlformats.org/officeDocument/2006/relationships/slide" Target="slide1.xml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gif"/><Relationship Id="rId2" Type="http://schemas.openxmlformats.org/officeDocument/2006/relationships/slide" Target="slide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&#22768;&#27874;&#21561;&#28781;&#34593;&#28891;&#65292;&#36825;&#38899;&#21709;&#20302;&#38899;&#27873;&#36229;&#24102;&#21170;%20&#36229;&#28165;(720P).qlv" TargetMode="External"/><Relationship Id="rId2" Type="http://schemas.openxmlformats.org/officeDocument/2006/relationships/slide" Target="slide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2.xml"/><Relationship Id="rId5" Type="http://schemas.openxmlformats.org/officeDocument/2006/relationships/image" Target="../media/image25.png"/><Relationship Id="rId4" Type="http://schemas.openxmlformats.org/officeDocument/2006/relationships/hyperlink" Target="https://haokan.baidu.com/v?vid=7989132357437360343&amp;pd=pcshare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gif"/><Relationship Id="rId2" Type="http://schemas.openxmlformats.org/officeDocument/2006/relationships/slide" Target="slide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9.gif"/><Relationship Id="rId5" Type="http://schemas.openxmlformats.org/officeDocument/2006/relationships/image" Target="../media/image28.gif"/><Relationship Id="rId4" Type="http://schemas.openxmlformats.org/officeDocument/2006/relationships/image" Target="../media/image2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slide" Target="slide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" Target="slide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9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" Target="slide1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7" Type="http://schemas.openxmlformats.org/officeDocument/2006/relationships/image" Target="../media/image15.gif"/><Relationship Id="rId2" Type="http://schemas.openxmlformats.org/officeDocument/2006/relationships/slide" Target="slide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4.gif"/><Relationship Id="rId5" Type="http://schemas.openxmlformats.org/officeDocument/2006/relationships/image" Target="../media/image13.gif"/><Relationship Id="rId4" Type="http://schemas.openxmlformats.org/officeDocument/2006/relationships/image" Target="../media/image12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hyperlink" Target="&#34649;&#34656;&#30340;&#22238;&#22768;&#23450;&#20301;.avi" TargetMode="Externa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B&#36229;&#26816;&#26597;&#36523;&#20307;..avi" TargetMode="External"/><Relationship Id="rId2" Type="http://schemas.openxmlformats.org/officeDocument/2006/relationships/slide" Target="slide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slide" Target="slide1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组合 38"/>
          <p:cNvGrpSpPr/>
          <p:nvPr/>
        </p:nvGrpSpPr>
        <p:grpSpPr>
          <a:xfrm>
            <a:off x="0" y="2237740"/>
            <a:ext cx="8429625" cy="2619375"/>
            <a:chOff x="123825" y="2524125"/>
            <a:chExt cx="7905749" cy="2619375"/>
          </a:xfrm>
        </p:grpSpPr>
        <p:pic>
          <p:nvPicPr>
            <p:cNvPr id="1039" name="Picture 15"/>
            <p:cNvPicPr>
              <a:picLocks noChangeAspect="1" noChangeArrowheads="1"/>
            </p:cNvPicPr>
            <p:nvPr/>
          </p:nvPicPr>
          <p:blipFill>
            <a:blip r:embed="rId2">
              <a:duotone>
                <a:schemeClr val="accent3">
                  <a:shade val="45000"/>
                  <a:satMod val="135000"/>
                </a:schemeClr>
                <a:prstClr val="white"/>
              </a:duotone>
              <a:lum bright="-1000" contrast="2000"/>
            </a:blip>
            <a:stretch>
              <a:fillRect/>
            </a:stretch>
          </p:blipFill>
          <p:spPr bwMode="auto">
            <a:xfrm>
              <a:off x="123825" y="2524125"/>
              <a:ext cx="3752850" cy="2619375"/>
            </a:xfrm>
            <a:prstGeom prst="rect">
              <a:avLst/>
            </a:prstGeom>
            <a:noFill/>
            <a:ln w="9525">
              <a:noFill/>
              <a:miter lim="800000"/>
            </a:ln>
          </p:spPr>
        </p:pic>
        <p:pic>
          <p:nvPicPr>
            <p:cNvPr id="1040" name="Picture 16"/>
            <p:cNvPicPr>
              <a:picLocks noChangeAspect="1" noChangeArrowheads="1"/>
            </p:cNvPicPr>
            <p:nvPr/>
          </p:nvPicPr>
          <p:blipFill>
            <a:blip r:embed="rId3"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 bwMode="auto">
            <a:xfrm>
              <a:off x="3981450" y="4410075"/>
              <a:ext cx="1790700" cy="571500"/>
            </a:xfrm>
            <a:prstGeom prst="rect">
              <a:avLst/>
            </a:prstGeom>
            <a:noFill/>
            <a:ln w="9525">
              <a:noFill/>
              <a:miter lim="800000"/>
            </a:ln>
          </p:spPr>
        </p:pic>
        <p:pic>
          <p:nvPicPr>
            <p:cNvPr id="1041" name="Picture 17"/>
            <p:cNvPicPr>
              <a:picLocks noChangeAspect="1" noChangeArrowheads="1"/>
            </p:cNvPicPr>
            <p:nvPr/>
          </p:nvPicPr>
          <p:blipFill>
            <a:blip r:embed="rId4"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 bwMode="auto">
            <a:xfrm>
              <a:off x="6348413" y="3406855"/>
              <a:ext cx="1681161" cy="1736645"/>
            </a:xfrm>
            <a:prstGeom prst="rect">
              <a:avLst/>
            </a:prstGeom>
            <a:noFill/>
            <a:ln w="9525">
              <a:noFill/>
              <a:miter lim="800000"/>
            </a:ln>
          </p:spPr>
        </p:pic>
      </p:grpSp>
      <p:grpSp>
        <p:nvGrpSpPr>
          <p:cNvPr id="23" name="组合 1"/>
          <p:cNvGrpSpPr/>
          <p:nvPr/>
        </p:nvGrpSpPr>
        <p:grpSpPr>
          <a:xfrm rot="222902">
            <a:off x="4967349" y="1330876"/>
            <a:ext cx="2153177" cy="573282"/>
            <a:chOff x="0" y="36366"/>
            <a:chExt cx="3468372" cy="784684"/>
          </a:xfrm>
        </p:grpSpPr>
        <p:sp>
          <p:nvSpPr>
            <p:cNvPr id="24" name="Freeform 83"/>
            <p:cNvSpPr/>
            <p:nvPr/>
          </p:nvSpPr>
          <p:spPr bwMode="auto">
            <a:xfrm>
              <a:off x="220469" y="36366"/>
              <a:ext cx="851750" cy="299961"/>
            </a:xfrm>
            <a:custGeom>
              <a:avLst/>
              <a:gdLst/>
              <a:ahLst/>
              <a:cxnLst>
                <a:cxn ang="0">
                  <a:pos x="1128" y="395"/>
                </a:cxn>
                <a:cxn ang="0">
                  <a:pos x="1128" y="382"/>
                </a:cxn>
                <a:cxn ang="0">
                  <a:pos x="948" y="165"/>
                </a:cxn>
                <a:cxn ang="0">
                  <a:pos x="784" y="293"/>
                </a:cxn>
                <a:cxn ang="0">
                  <a:pos x="758" y="266"/>
                </a:cxn>
                <a:cxn ang="0">
                  <a:pos x="759" y="241"/>
                </a:cxn>
                <a:cxn ang="0">
                  <a:pos x="641" y="99"/>
                </a:cxn>
                <a:cxn ang="0">
                  <a:pos x="607" y="105"/>
                </a:cxn>
                <a:cxn ang="0">
                  <a:pos x="430" y="0"/>
                </a:cxn>
                <a:cxn ang="0">
                  <a:pos x="214" y="200"/>
                </a:cxn>
                <a:cxn ang="0">
                  <a:pos x="181" y="196"/>
                </a:cxn>
                <a:cxn ang="0">
                  <a:pos x="0" y="395"/>
                </a:cxn>
                <a:cxn ang="0">
                  <a:pos x="1128" y="395"/>
                </a:cxn>
              </a:cxnLst>
              <a:rect l="0" t="0" r="r" b="b"/>
              <a:pathLst>
                <a:path w="1128" h="395">
                  <a:moveTo>
                    <a:pt x="1128" y="395"/>
                  </a:moveTo>
                  <a:cubicBezTo>
                    <a:pt x="1128" y="391"/>
                    <a:pt x="1128" y="387"/>
                    <a:pt x="1128" y="382"/>
                  </a:cubicBezTo>
                  <a:cubicBezTo>
                    <a:pt x="1128" y="263"/>
                    <a:pt x="1047" y="165"/>
                    <a:pt x="948" y="165"/>
                  </a:cubicBezTo>
                  <a:cubicBezTo>
                    <a:pt x="875" y="165"/>
                    <a:pt x="812" y="218"/>
                    <a:pt x="784" y="293"/>
                  </a:cubicBezTo>
                  <a:cubicBezTo>
                    <a:pt x="776" y="283"/>
                    <a:pt x="767" y="274"/>
                    <a:pt x="758" y="266"/>
                  </a:cubicBezTo>
                  <a:cubicBezTo>
                    <a:pt x="759" y="258"/>
                    <a:pt x="759" y="250"/>
                    <a:pt x="759" y="241"/>
                  </a:cubicBezTo>
                  <a:cubicBezTo>
                    <a:pt x="759" y="162"/>
                    <a:pt x="707" y="99"/>
                    <a:pt x="641" y="99"/>
                  </a:cubicBezTo>
                  <a:cubicBezTo>
                    <a:pt x="629" y="99"/>
                    <a:pt x="618" y="101"/>
                    <a:pt x="607" y="105"/>
                  </a:cubicBezTo>
                  <a:cubicBezTo>
                    <a:pt x="566" y="41"/>
                    <a:pt x="502" y="0"/>
                    <a:pt x="430" y="0"/>
                  </a:cubicBezTo>
                  <a:cubicBezTo>
                    <a:pt x="326" y="0"/>
                    <a:pt x="240" y="85"/>
                    <a:pt x="214" y="200"/>
                  </a:cubicBezTo>
                  <a:cubicBezTo>
                    <a:pt x="203" y="198"/>
                    <a:pt x="192" y="196"/>
                    <a:pt x="181" y="196"/>
                  </a:cubicBezTo>
                  <a:cubicBezTo>
                    <a:pt x="86" y="196"/>
                    <a:pt x="9" y="283"/>
                    <a:pt x="0" y="395"/>
                  </a:cubicBezTo>
                  <a:lnTo>
                    <a:pt x="1128" y="395"/>
                  </a:lnTo>
                  <a:close/>
                </a:path>
              </a:pathLst>
            </a:custGeom>
            <a:solidFill>
              <a:srgbClr val="8FBE7C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" name="Freeform 83"/>
            <p:cNvSpPr/>
            <p:nvPr/>
          </p:nvSpPr>
          <p:spPr bwMode="auto">
            <a:xfrm>
              <a:off x="1032756" y="366344"/>
              <a:ext cx="562211" cy="197994"/>
            </a:xfrm>
            <a:custGeom>
              <a:avLst/>
              <a:gdLst/>
              <a:ahLst/>
              <a:cxnLst>
                <a:cxn ang="0">
                  <a:pos x="1128" y="395"/>
                </a:cxn>
                <a:cxn ang="0">
                  <a:pos x="1128" y="382"/>
                </a:cxn>
                <a:cxn ang="0">
                  <a:pos x="948" y="165"/>
                </a:cxn>
                <a:cxn ang="0">
                  <a:pos x="784" y="293"/>
                </a:cxn>
                <a:cxn ang="0">
                  <a:pos x="758" y="266"/>
                </a:cxn>
                <a:cxn ang="0">
                  <a:pos x="759" y="241"/>
                </a:cxn>
                <a:cxn ang="0">
                  <a:pos x="641" y="99"/>
                </a:cxn>
                <a:cxn ang="0">
                  <a:pos x="607" y="105"/>
                </a:cxn>
                <a:cxn ang="0">
                  <a:pos x="430" y="0"/>
                </a:cxn>
                <a:cxn ang="0">
                  <a:pos x="214" y="200"/>
                </a:cxn>
                <a:cxn ang="0">
                  <a:pos x="181" y="196"/>
                </a:cxn>
                <a:cxn ang="0">
                  <a:pos x="0" y="395"/>
                </a:cxn>
                <a:cxn ang="0">
                  <a:pos x="1128" y="395"/>
                </a:cxn>
              </a:cxnLst>
              <a:rect l="0" t="0" r="r" b="b"/>
              <a:pathLst>
                <a:path w="1128" h="395">
                  <a:moveTo>
                    <a:pt x="1128" y="395"/>
                  </a:moveTo>
                  <a:cubicBezTo>
                    <a:pt x="1128" y="391"/>
                    <a:pt x="1128" y="387"/>
                    <a:pt x="1128" y="382"/>
                  </a:cubicBezTo>
                  <a:cubicBezTo>
                    <a:pt x="1128" y="263"/>
                    <a:pt x="1047" y="165"/>
                    <a:pt x="948" y="165"/>
                  </a:cubicBezTo>
                  <a:cubicBezTo>
                    <a:pt x="875" y="165"/>
                    <a:pt x="812" y="218"/>
                    <a:pt x="784" y="293"/>
                  </a:cubicBezTo>
                  <a:cubicBezTo>
                    <a:pt x="776" y="283"/>
                    <a:pt x="767" y="274"/>
                    <a:pt x="758" y="266"/>
                  </a:cubicBezTo>
                  <a:cubicBezTo>
                    <a:pt x="759" y="258"/>
                    <a:pt x="759" y="250"/>
                    <a:pt x="759" y="241"/>
                  </a:cubicBezTo>
                  <a:cubicBezTo>
                    <a:pt x="759" y="162"/>
                    <a:pt x="707" y="99"/>
                    <a:pt x="641" y="99"/>
                  </a:cubicBezTo>
                  <a:cubicBezTo>
                    <a:pt x="629" y="99"/>
                    <a:pt x="618" y="101"/>
                    <a:pt x="607" y="105"/>
                  </a:cubicBezTo>
                  <a:cubicBezTo>
                    <a:pt x="566" y="41"/>
                    <a:pt x="502" y="0"/>
                    <a:pt x="430" y="0"/>
                  </a:cubicBezTo>
                  <a:cubicBezTo>
                    <a:pt x="326" y="0"/>
                    <a:pt x="240" y="85"/>
                    <a:pt x="214" y="200"/>
                  </a:cubicBezTo>
                  <a:cubicBezTo>
                    <a:pt x="203" y="198"/>
                    <a:pt x="192" y="196"/>
                    <a:pt x="181" y="196"/>
                  </a:cubicBezTo>
                  <a:cubicBezTo>
                    <a:pt x="86" y="196"/>
                    <a:pt x="9" y="283"/>
                    <a:pt x="0" y="395"/>
                  </a:cubicBezTo>
                  <a:lnTo>
                    <a:pt x="1128" y="395"/>
                  </a:lnTo>
                  <a:close/>
                </a:path>
              </a:pathLst>
            </a:custGeom>
            <a:solidFill>
              <a:srgbClr val="339966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" name="Freeform 83"/>
            <p:cNvSpPr/>
            <p:nvPr/>
          </p:nvSpPr>
          <p:spPr bwMode="auto">
            <a:xfrm>
              <a:off x="1433962" y="104591"/>
              <a:ext cx="2034410" cy="716459"/>
            </a:xfrm>
            <a:custGeom>
              <a:avLst/>
              <a:gdLst/>
              <a:ahLst/>
              <a:cxnLst>
                <a:cxn ang="0">
                  <a:pos x="1128" y="395"/>
                </a:cxn>
                <a:cxn ang="0">
                  <a:pos x="1128" y="382"/>
                </a:cxn>
                <a:cxn ang="0">
                  <a:pos x="948" y="165"/>
                </a:cxn>
                <a:cxn ang="0">
                  <a:pos x="784" y="293"/>
                </a:cxn>
                <a:cxn ang="0">
                  <a:pos x="758" y="266"/>
                </a:cxn>
                <a:cxn ang="0">
                  <a:pos x="759" y="241"/>
                </a:cxn>
                <a:cxn ang="0">
                  <a:pos x="641" y="99"/>
                </a:cxn>
                <a:cxn ang="0">
                  <a:pos x="607" y="105"/>
                </a:cxn>
                <a:cxn ang="0">
                  <a:pos x="430" y="0"/>
                </a:cxn>
                <a:cxn ang="0">
                  <a:pos x="214" y="200"/>
                </a:cxn>
                <a:cxn ang="0">
                  <a:pos x="181" y="196"/>
                </a:cxn>
                <a:cxn ang="0">
                  <a:pos x="0" y="395"/>
                </a:cxn>
                <a:cxn ang="0">
                  <a:pos x="1128" y="395"/>
                </a:cxn>
              </a:cxnLst>
              <a:rect l="0" t="0" r="r" b="b"/>
              <a:pathLst>
                <a:path w="1128" h="395">
                  <a:moveTo>
                    <a:pt x="1128" y="395"/>
                  </a:moveTo>
                  <a:cubicBezTo>
                    <a:pt x="1128" y="391"/>
                    <a:pt x="1128" y="387"/>
                    <a:pt x="1128" y="382"/>
                  </a:cubicBezTo>
                  <a:cubicBezTo>
                    <a:pt x="1128" y="263"/>
                    <a:pt x="1047" y="165"/>
                    <a:pt x="948" y="165"/>
                  </a:cubicBezTo>
                  <a:cubicBezTo>
                    <a:pt x="875" y="165"/>
                    <a:pt x="812" y="218"/>
                    <a:pt x="784" y="293"/>
                  </a:cubicBezTo>
                  <a:cubicBezTo>
                    <a:pt x="776" y="283"/>
                    <a:pt x="767" y="274"/>
                    <a:pt x="758" y="266"/>
                  </a:cubicBezTo>
                  <a:cubicBezTo>
                    <a:pt x="759" y="258"/>
                    <a:pt x="759" y="250"/>
                    <a:pt x="759" y="241"/>
                  </a:cubicBezTo>
                  <a:cubicBezTo>
                    <a:pt x="759" y="162"/>
                    <a:pt x="707" y="99"/>
                    <a:pt x="641" y="99"/>
                  </a:cubicBezTo>
                  <a:cubicBezTo>
                    <a:pt x="629" y="99"/>
                    <a:pt x="618" y="101"/>
                    <a:pt x="607" y="105"/>
                  </a:cubicBezTo>
                  <a:cubicBezTo>
                    <a:pt x="566" y="41"/>
                    <a:pt x="502" y="0"/>
                    <a:pt x="430" y="0"/>
                  </a:cubicBezTo>
                  <a:cubicBezTo>
                    <a:pt x="326" y="0"/>
                    <a:pt x="240" y="85"/>
                    <a:pt x="214" y="200"/>
                  </a:cubicBezTo>
                  <a:cubicBezTo>
                    <a:pt x="203" y="198"/>
                    <a:pt x="192" y="196"/>
                    <a:pt x="181" y="196"/>
                  </a:cubicBezTo>
                  <a:cubicBezTo>
                    <a:pt x="86" y="196"/>
                    <a:pt x="9" y="283"/>
                    <a:pt x="0" y="395"/>
                  </a:cubicBezTo>
                  <a:lnTo>
                    <a:pt x="1128" y="395"/>
                  </a:lnTo>
                  <a:close/>
                </a:path>
              </a:pathLst>
            </a:custGeom>
            <a:solidFill>
              <a:srgbClr val="8FBE7C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" name="Freeform 83"/>
            <p:cNvSpPr/>
            <p:nvPr/>
          </p:nvSpPr>
          <p:spPr bwMode="auto">
            <a:xfrm>
              <a:off x="0" y="522853"/>
              <a:ext cx="818862" cy="288379"/>
            </a:xfrm>
            <a:custGeom>
              <a:avLst/>
              <a:gdLst/>
              <a:ahLst/>
              <a:cxnLst>
                <a:cxn ang="0">
                  <a:pos x="1128" y="395"/>
                </a:cxn>
                <a:cxn ang="0">
                  <a:pos x="1128" y="382"/>
                </a:cxn>
                <a:cxn ang="0">
                  <a:pos x="948" y="165"/>
                </a:cxn>
                <a:cxn ang="0">
                  <a:pos x="784" y="293"/>
                </a:cxn>
                <a:cxn ang="0">
                  <a:pos x="758" y="266"/>
                </a:cxn>
                <a:cxn ang="0">
                  <a:pos x="759" y="241"/>
                </a:cxn>
                <a:cxn ang="0">
                  <a:pos x="641" y="99"/>
                </a:cxn>
                <a:cxn ang="0">
                  <a:pos x="607" y="105"/>
                </a:cxn>
                <a:cxn ang="0">
                  <a:pos x="430" y="0"/>
                </a:cxn>
                <a:cxn ang="0">
                  <a:pos x="214" y="200"/>
                </a:cxn>
                <a:cxn ang="0">
                  <a:pos x="181" y="196"/>
                </a:cxn>
                <a:cxn ang="0">
                  <a:pos x="0" y="395"/>
                </a:cxn>
                <a:cxn ang="0">
                  <a:pos x="1128" y="395"/>
                </a:cxn>
              </a:cxnLst>
              <a:rect l="0" t="0" r="r" b="b"/>
              <a:pathLst>
                <a:path w="1128" h="395">
                  <a:moveTo>
                    <a:pt x="1128" y="395"/>
                  </a:moveTo>
                  <a:cubicBezTo>
                    <a:pt x="1128" y="391"/>
                    <a:pt x="1128" y="387"/>
                    <a:pt x="1128" y="382"/>
                  </a:cubicBezTo>
                  <a:cubicBezTo>
                    <a:pt x="1128" y="263"/>
                    <a:pt x="1047" y="165"/>
                    <a:pt x="948" y="165"/>
                  </a:cubicBezTo>
                  <a:cubicBezTo>
                    <a:pt x="875" y="165"/>
                    <a:pt x="812" y="218"/>
                    <a:pt x="784" y="293"/>
                  </a:cubicBezTo>
                  <a:cubicBezTo>
                    <a:pt x="776" y="283"/>
                    <a:pt x="767" y="274"/>
                    <a:pt x="758" y="266"/>
                  </a:cubicBezTo>
                  <a:cubicBezTo>
                    <a:pt x="759" y="258"/>
                    <a:pt x="759" y="250"/>
                    <a:pt x="759" y="241"/>
                  </a:cubicBezTo>
                  <a:cubicBezTo>
                    <a:pt x="759" y="162"/>
                    <a:pt x="707" y="99"/>
                    <a:pt x="641" y="99"/>
                  </a:cubicBezTo>
                  <a:cubicBezTo>
                    <a:pt x="629" y="99"/>
                    <a:pt x="618" y="101"/>
                    <a:pt x="607" y="105"/>
                  </a:cubicBezTo>
                  <a:cubicBezTo>
                    <a:pt x="566" y="41"/>
                    <a:pt x="502" y="0"/>
                    <a:pt x="430" y="0"/>
                  </a:cubicBezTo>
                  <a:cubicBezTo>
                    <a:pt x="326" y="0"/>
                    <a:pt x="240" y="85"/>
                    <a:pt x="214" y="200"/>
                  </a:cubicBezTo>
                  <a:cubicBezTo>
                    <a:pt x="203" y="198"/>
                    <a:pt x="192" y="196"/>
                    <a:pt x="181" y="196"/>
                  </a:cubicBezTo>
                  <a:cubicBezTo>
                    <a:pt x="86" y="196"/>
                    <a:pt x="9" y="283"/>
                    <a:pt x="0" y="395"/>
                  </a:cubicBezTo>
                  <a:lnTo>
                    <a:pt x="1128" y="395"/>
                  </a:lnTo>
                  <a:close/>
                </a:path>
              </a:pathLst>
            </a:custGeom>
            <a:solidFill>
              <a:srgbClr val="002060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" name="Freeform 83"/>
            <p:cNvSpPr/>
            <p:nvPr/>
          </p:nvSpPr>
          <p:spPr bwMode="auto">
            <a:xfrm>
              <a:off x="448146" y="265139"/>
              <a:ext cx="588963" cy="207415"/>
            </a:xfrm>
            <a:custGeom>
              <a:avLst/>
              <a:gdLst/>
              <a:ahLst/>
              <a:cxnLst>
                <a:cxn ang="0">
                  <a:pos x="1128" y="395"/>
                </a:cxn>
                <a:cxn ang="0">
                  <a:pos x="1128" y="382"/>
                </a:cxn>
                <a:cxn ang="0">
                  <a:pos x="948" y="165"/>
                </a:cxn>
                <a:cxn ang="0">
                  <a:pos x="784" y="293"/>
                </a:cxn>
                <a:cxn ang="0">
                  <a:pos x="758" y="266"/>
                </a:cxn>
                <a:cxn ang="0">
                  <a:pos x="759" y="241"/>
                </a:cxn>
                <a:cxn ang="0">
                  <a:pos x="641" y="99"/>
                </a:cxn>
                <a:cxn ang="0">
                  <a:pos x="607" y="105"/>
                </a:cxn>
                <a:cxn ang="0">
                  <a:pos x="430" y="0"/>
                </a:cxn>
                <a:cxn ang="0">
                  <a:pos x="214" y="200"/>
                </a:cxn>
                <a:cxn ang="0">
                  <a:pos x="181" y="196"/>
                </a:cxn>
                <a:cxn ang="0">
                  <a:pos x="0" y="395"/>
                </a:cxn>
                <a:cxn ang="0">
                  <a:pos x="1128" y="395"/>
                </a:cxn>
              </a:cxnLst>
              <a:rect l="0" t="0" r="r" b="b"/>
              <a:pathLst>
                <a:path w="1128" h="395">
                  <a:moveTo>
                    <a:pt x="1128" y="395"/>
                  </a:moveTo>
                  <a:cubicBezTo>
                    <a:pt x="1128" y="391"/>
                    <a:pt x="1128" y="387"/>
                    <a:pt x="1128" y="382"/>
                  </a:cubicBezTo>
                  <a:cubicBezTo>
                    <a:pt x="1128" y="263"/>
                    <a:pt x="1047" y="165"/>
                    <a:pt x="948" y="165"/>
                  </a:cubicBezTo>
                  <a:cubicBezTo>
                    <a:pt x="875" y="165"/>
                    <a:pt x="812" y="218"/>
                    <a:pt x="784" y="293"/>
                  </a:cubicBezTo>
                  <a:cubicBezTo>
                    <a:pt x="776" y="283"/>
                    <a:pt x="767" y="274"/>
                    <a:pt x="758" y="266"/>
                  </a:cubicBezTo>
                  <a:cubicBezTo>
                    <a:pt x="759" y="258"/>
                    <a:pt x="759" y="250"/>
                    <a:pt x="759" y="241"/>
                  </a:cubicBezTo>
                  <a:cubicBezTo>
                    <a:pt x="759" y="162"/>
                    <a:pt x="707" y="99"/>
                    <a:pt x="641" y="99"/>
                  </a:cubicBezTo>
                  <a:cubicBezTo>
                    <a:pt x="629" y="99"/>
                    <a:pt x="618" y="101"/>
                    <a:pt x="607" y="105"/>
                  </a:cubicBezTo>
                  <a:cubicBezTo>
                    <a:pt x="566" y="41"/>
                    <a:pt x="502" y="0"/>
                    <a:pt x="430" y="0"/>
                  </a:cubicBezTo>
                  <a:cubicBezTo>
                    <a:pt x="326" y="0"/>
                    <a:pt x="240" y="85"/>
                    <a:pt x="214" y="200"/>
                  </a:cubicBezTo>
                  <a:cubicBezTo>
                    <a:pt x="203" y="198"/>
                    <a:pt x="192" y="196"/>
                    <a:pt x="181" y="196"/>
                  </a:cubicBezTo>
                  <a:cubicBezTo>
                    <a:pt x="86" y="196"/>
                    <a:pt x="9" y="283"/>
                    <a:pt x="0" y="395"/>
                  </a:cubicBezTo>
                  <a:lnTo>
                    <a:pt x="1128" y="395"/>
                  </a:lnTo>
                  <a:close/>
                </a:path>
              </a:pathLst>
            </a:custGeom>
            <a:solidFill>
              <a:srgbClr val="B0D0A4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" name="组合 60"/>
          <p:cNvGrpSpPr/>
          <p:nvPr/>
        </p:nvGrpSpPr>
        <p:grpSpPr>
          <a:xfrm>
            <a:off x="5157562" y="1224795"/>
            <a:ext cx="1476847" cy="547364"/>
            <a:chOff x="0" y="0"/>
            <a:chExt cx="2290763" cy="809626"/>
          </a:xfrm>
          <a:solidFill>
            <a:srgbClr val="996633"/>
          </a:solidFill>
        </p:grpSpPr>
        <p:sp>
          <p:nvSpPr>
            <p:cNvPr id="4" name="Freeform 74"/>
            <p:cNvSpPr/>
            <p:nvPr/>
          </p:nvSpPr>
          <p:spPr bwMode="auto">
            <a:xfrm>
              <a:off x="636587" y="438151"/>
              <a:ext cx="411163" cy="158750"/>
            </a:xfrm>
            <a:custGeom>
              <a:avLst/>
              <a:gdLst/>
              <a:ahLst/>
              <a:cxnLst>
                <a:cxn ang="0">
                  <a:pos x="102" y="10"/>
                </a:cxn>
                <a:cxn ang="0">
                  <a:pos x="58" y="25"/>
                </a:cxn>
                <a:cxn ang="0">
                  <a:pos x="3" y="17"/>
                </a:cxn>
                <a:cxn ang="0">
                  <a:pos x="15" y="17"/>
                </a:cxn>
                <a:cxn ang="0">
                  <a:pos x="49" y="37"/>
                </a:cxn>
                <a:cxn ang="0">
                  <a:pos x="62" y="35"/>
                </a:cxn>
                <a:cxn ang="0">
                  <a:pos x="93" y="16"/>
                </a:cxn>
                <a:cxn ang="0">
                  <a:pos x="102" y="10"/>
                </a:cxn>
              </a:cxnLst>
              <a:rect l="0" t="0" r="r" b="b"/>
              <a:pathLst>
                <a:path w="109" h="42">
                  <a:moveTo>
                    <a:pt x="102" y="10"/>
                  </a:moveTo>
                  <a:cubicBezTo>
                    <a:pt x="85" y="7"/>
                    <a:pt x="69" y="13"/>
                    <a:pt x="58" y="25"/>
                  </a:cubicBezTo>
                  <a:cubicBezTo>
                    <a:pt x="46" y="7"/>
                    <a:pt x="20" y="0"/>
                    <a:pt x="3" y="17"/>
                  </a:cubicBezTo>
                  <a:cubicBezTo>
                    <a:pt x="0" y="20"/>
                    <a:pt x="13" y="19"/>
                    <a:pt x="15" y="17"/>
                  </a:cubicBezTo>
                  <a:cubicBezTo>
                    <a:pt x="28" y="3"/>
                    <a:pt x="46" y="27"/>
                    <a:pt x="49" y="37"/>
                  </a:cubicBezTo>
                  <a:cubicBezTo>
                    <a:pt x="51" y="42"/>
                    <a:pt x="61" y="38"/>
                    <a:pt x="62" y="35"/>
                  </a:cubicBezTo>
                  <a:cubicBezTo>
                    <a:pt x="68" y="23"/>
                    <a:pt x="77" y="13"/>
                    <a:pt x="93" y="16"/>
                  </a:cubicBezTo>
                  <a:cubicBezTo>
                    <a:pt x="97" y="17"/>
                    <a:pt x="109" y="11"/>
                    <a:pt x="102" y="1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" name="Freeform 75"/>
            <p:cNvSpPr/>
            <p:nvPr/>
          </p:nvSpPr>
          <p:spPr bwMode="auto">
            <a:xfrm>
              <a:off x="0" y="166688"/>
              <a:ext cx="411163" cy="160338"/>
            </a:xfrm>
            <a:custGeom>
              <a:avLst/>
              <a:gdLst/>
              <a:ahLst/>
              <a:cxnLst>
                <a:cxn ang="0">
                  <a:pos x="102" y="10"/>
                </a:cxn>
                <a:cxn ang="0">
                  <a:pos x="58" y="25"/>
                </a:cxn>
                <a:cxn ang="0">
                  <a:pos x="3" y="17"/>
                </a:cxn>
                <a:cxn ang="0">
                  <a:pos x="15" y="17"/>
                </a:cxn>
                <a:cxn ang="0">
                  <a:pos x="50" y="37"/>
                </a:cxn>
                <a:cxn ang="0">
                  <a:pos x="63" y="35"/>
                </a:cxn>
                <a:cxn ang="0">
                  <a:pos x="94" y="16"/>
                </a:cxn>
                <a:cxn ang="0">
                  <a:pos x="102" y="10"/>
                </a:cxn>
              </a:cxnLst>
              <a:rect l="0" t="0" r="r" b="b"/>
              <a:pathLst>
                <a:path w="109" h="42">
                  <a:moveTo>
                    <a:pt x="102" y="10"/>
                  </a:moveTo>
                  <a:cubicBezTo>
                    <a:pt x="85" y="7"/>
                    <a:pt x="69" y="13"/>
                    <a:pt x="58" y="25"/>
                  </a:cubicBezTo>
                  <a:cubicBezTo>
                    <a:pt x="46" y="7"/>
                    <a:pt x="20" y="0"/>
                    <a:pt x="3" y="17"/>
                  </a:cubicBezTo>
                  <a:cubicBezTo>
                    <a:pt x="0" y="20"/>
                    <a:pt x="13" y="19"/>
                    <a:pt x="15" y="17"/>
                  </a:cubicBezTo>
                  <a:cubicBezTo>
                    <a:pt x="29" y="3"/>
                    <a:pt x="46" y="27"/>
                    <a:pt x="50" y="37"/>
                  </a:cubicBezTo>
                  <a:cubicBezTo>
                    <a:pt x="51" y="42"/>
                    <a:pt x="61" y="38"/>
                    <a:pt x="63" y="35"/>
                  </a:cubicBezTo>
                  <a:cubicBezTo>
                    <a:pt x="69" y="23"/>
                    <a:pt x="77" y="13"/>
                    <a:pt x="94" y="16"/>
                  </a:cubicBezTo>
                  <a:cubicBezTo>
                    <a:pt x="97" y="17"/>
                    <a:pt x="109" y="11"/>
                    <a:pt x="102" y="1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" name="Freeform 76"/>
            <p:cNvSpPr/>
            <p:nvPr/>
          </p:nvSpPr>
          <p:spPr bwMode="auto">
            <a:xfrm>
              <a:off x="609600" y="57151"/>
              <a:ext cx="411163" cy="160338"/>
            </a:xfrm>
            <a:custGeom>
              <a:avLst/>
              <a:gdLst/>
              <a:ahLst/>
              <a:cxnLst>
                <a:cxn ang="0">
                  <a:pos x="102" y="11"/>
                </a:cxn>
                <a:cxn ang="0">
                  <a:pos x="58" y="25"/>
                </a:cxn>
                <a:cxn ang="0">
                  <a:pos x="4" y="17"/>
                </a:cxn>
                <a:cxn ang="0">
                  <a:pos x="16" y="17"/>
                </a:cxn>
                <a:cxn ang="0">
                  <a:pos x="50" y="38"/>
                </a:cxn>
                <a:cxn ang="0">
                  <a:pos x="63" y="36"/>
                </a:cxn>
                <a:cxn ang="0">
                  <a:pos x="94" y="17"/>
                </a:cxn>
                <a:cxn ang="0">
                  <a:pos x="102" y="11"/>
                </a:cxn>
              </a:cxnLst>
              <a:rect l="0" t="0" r="r" b="b"/>
              <a:pathLst>
                <a:path w="109" h="42">
                  <a:moveTo>
                    <a:pt x="102" y="11"/>
                  </a:moveTo>
                  <a:cubicBezTo>
                    <a:pt x="85" y="8"/>
                    <a:pt x="69" y="13"/>
                    <a:pt x="58" y="25"/>
                  </a:cubicBezTo>
                  <a:cubicBezTo>
                    <a:pt x="46" y="7"/>
                    <a:pt x="20" y="0"/>
                    <a:pt x="4" y="17"/>
                  </a:cubicBezTo>
                  <a:cubicBezTo>
                    <a:pt x="0" y="21"/>
                    <a:pt x="13" y="20"/>
                    <a:pt x="16" y="17"/>
                  </a:cubicBezTo>
                  <a:cubicBezTo>
                    <a:pt x="29" y="4"/>
                    <a:pt x="47" y="28"/>
                    <a:pt x="50" y="38"/>
                  </a:cubicBezTo>
                  <a:cubicBezTo>
                    <a:pt x="51" y="42"/>
                    <a:pt x="62" y="39"/>
                    <a:pt x="63" y="36"/>
                  </a:cubicBezTo>
                  <a:cubicBezTo>
                    <a:pt x="69" y="24"/>
                    <a:pt x="77" y="14"/>
                    <a:pt x="94" y="17"/>
                  </a:cubicBezTo>
                  <a:cubicBezTo>
                    <a:pt x="97" y="18"/>
                    <a:pt x="109" y="12"/>
                    <a:pt x="102" y="11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" name="Freeform 77"/>
            <p:cNvSpPr/>
            <p:nvPr/>
          </p:nvSpPr>
          <p:spPr bwMode="auto">
            <a:xfrm>
              <a:off x="1262062" y="258763"/>
              <a:ext cx="411163" cy="160338"/>
            </a:xfrm>
            <a:custGeom>
              <a:avLst/>
              <a:gdLst/>
              <a:ahLst/>
              <a:cxnLst>
                <a:cxn ang="0">
                  <a:pos x="102" y="11"/>
                </a:cxn>
                <a:cxn ang="0">
                  <a:pos x="58" y="25"/>
                </a:cxn>
                <a:cxn ang="0">
                  <a:pos x="4" y="17"/>
                </a:cxn>
                <a:cxn ang="0">
                  <a:pos x="16" y="17"/>
                </a:cxn>
                <a:cxn ang="0">
                  <a:pos x="50" y="38"/>
                </a:cxn>
                <a:cxn ang="0">
                  <a:pos x="63" y="36"/>
                </a:cxn>
                <a:cxn ang="0">
                  <a:pos x="94" y="17"/>
                </a:cxn>
                <a:cxn ang="0">
                  <a:pos x="102" y="11"/>
                </a:cxn>
              </a:cxnLst>
              <a:rect l="0" t="0" r="r" b="b"/>
              <a:pathLst>
                <a:path w="109" h="42">
                  <a:moveTo>
                    <a:pt x="102" y="11"/>
                  </a:moveTo>
                  <a:cubicBezTo>
                    <a:pt x="85" y="8"/>
                    <a:pt x="69" y="13"/>
                    <a:pt x="58" y="25"/>
                  </a:cubicBezTo>
                  <a:cubicBezTo>
                    <a:pt x="46" y="7"/>
                    <a:pt x="20" y="0"/>
                    <a:pt x="4" y="17"/>
                  </a:cubicBezTo>
                  <a:cubicBezTo>
                    <a:pt x="0" y="21"/>
                    <a:pt x="13" y="20"/>
                    <a:pt x="16" y="17"/>
                  </a:cubicBezTo>
                  <a:cubicBezTo>
                    <a:pt x="29" y="4"/>
                    <a:pt x="47" y="28"/>
                    <a:pt x="50" y="38"/>
                  </a:cubicBezTo>
                  <a:cubicBezTo>
                    <a:pt x="51" y="42"/>
                    <a:pt x="62" y="39"/>
                    <a:pt x="63" y="36"/>
                  </a:cubicBezTo>
                  <a:cubicBezTo>
                    <a:pt x="69" y="24"/>
                    <a:pt x="77" y="14"/>
                    <a:pt x="94" y="17"/>
                  </a:cubicBezTo>
                  <a:cubicBezTo>
                    <a:pt x="97" y="17"/>
                    <a:pt x="109" y="12"/>
                    <a:pt x="102" y="11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" name="Freeform 78"/>
            <p:cNvSpPr/>
            <p:nvPr/>
          </p:nvSpPr>
          <p:spPr bwMode="auto">
            <a:xfrm>
              <a:off x="1119187" y="650876"/>
              <a:ext cx="414338" cy="158750"/>
            </a:xfrm>
            <a:custGeom>
              <a:avLst/>
              <a:gdLst/>
              <a:ahLst/>
              <a:cxnLst>
                <a:cxn ang="0">
                  <a:pos x="103" y="11"/>
                </a:cxn>
                <a:cxn ang="0">
                  <a:pos x="59" y="25"/>
                </a:cxn>
                <a:cxn ang="0">
                  <a:pos x="4" y="17"/>
                </a:cxn>
                <a:cxn ang="0">
                  <a:pos x="16" y="17"/>
                </a:cxn>
                <a:cxn ang="0">
                  <a:pos x="50" y="38"/>
                </a:cxn>
                <a:cxn ang="0">
                  <a:pos x="63" y="35"/>
                </a:cxn>
                <a:cxn ang="0">
                  <a:pos x="94" y="17"/>
                </a:cxn>
                <a:cxn ang="0">
                  <a:pos x="103" y="11"/>
                </a:cxn>
              </a:cxnLst>
              <a:rect l="0" t="0" r="r" b="b"/>
              <a:pathLst>
                <a:path w="110" h="42">
                  <a:moveTo>
                    <a:pt x="103" y="11"/>
                  </a:moveTo>
                  <a:cubicBezTo>
                    <a:pt x="86" y="8"/>
                    <a:pt x="70" y="13"/>
                    <a:pt x="59" y="25"/>
                  </a:cubicBezTo>
                  <a:cubicBezTo>
                    <a:pt x="47" y="7"/>
                    <a:pt x="20" y="0"/>
                    <a:pt x="4" y="17"/>
                  </a:cubicBezTo>
                  <a:cubicBezTo>
                    <a:pt x="0" y="20"/>
                    <a:pt x="13" y="20"/>
                    <a:pt x="16" y="17"/>
                  </a:cubicBezTo>
                  <a:cubicBezTo>
                    <a:pt x="29" y="3"/>
                    <a:pt x="47" y="27"/>
                    <a:pt x="50" y="38"/>
                  </a:cubicBezTo>
                  <a:cubicBezTo>
                    <a:pt x="51" y="42"/>
                    <a:pt x="62" y="38"/>
                    <a:pt x="63" y="35"/>
                  </a:cubicBezTo>
                  <a:cubicBezTo>
                    <a:pt x="69" y="24"/>
                    <a:pt x="77" y="14"/>
                    <a:pt x="94" y="17"/>
                  </a:cubicBezTo>
                  <a:cubicBezTo>
                    <a:pt x="97" y="17"/>
                    <a:pt x="110" y="12"/>
                    <a:pt x="103" y="11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" name="Freeform 79"/>
            <p:cNvSpPr/>
            <p:nvPr/>
          </p:nvSpPr>
          <p:spPr bwMode="auto">
            <a:xfrm>
              <a:off x="1879600" y="0"/>
              <a:ext cx="411163" cy="160338"/>
            </a:xfrm>
            <a:custGeom>
              <a:avLst/>
              <a:gdLst/>
              <a:ahLst/>
              <a:cxnLst>
                <a:cxn ang="0">
                  <a:pos x="102" y="11"/>
                </a:cxn>
                <a:cxn ang="0">
                  <a:pos x="58" y="25"/>
                </a:cxn>
                <a:cxn ang="0">
                  <a:pos x="3" y="17"/>
                </a:cxn>
                <a:cxn ang="0">
                  <a:pos x="16" y="17"/>
                </a:cxn>
                <a:cxn ang="0">
                  <a:pos x="50" y="38"/>
                </a:cxn>
                <a:cxn ang="0">
                  <a:pos x="63" y="36"/>
                </a:cxn>
                <a:cxn ang="0">
                  <a:pos x="94" y="17"/>
                </a:cxn>
                <a:cxn ang="0">
                  <a:pos x="102" y="11"/>
                </a:cxn>
              </a:cxnLst>
              <a:rect l="0" t="0" r="r" b="b"/>
              <a:pathLst>
                <a:path w="109" h="42">
                  <a:moveTo>
                    <a:pt x="102" y="11"/>
                  </a:moveTo>
                  <a:cubicBezTo>
                    <a:pt x="85" y="8"/>
                    <a:pt x="69" y="13"/>
                    <a:pt x="58" y="25"/>
                  </a:cubicBezTo>
                  <a:cubicBezTo>
                    <a:pt x="46" y="7"/>
                    <a:pt x="20" y="0"/>
                    <a:pt x="3" y="17"/>
                  </a:cubicBezTo>
                  <a:cubicBezTo>
                    <a:pt x="0" y="21"/>
                    <a:pt x="13" y="20"/>
                    <a:pt x="16" y="17"/>
                  </a:cubicBezTo>
                  <a:cubicBezTo>
                    <a:pt x="29" y="3"/>
                    <a:pt x="46" y="27"/>
                    <a:pt x="50" y="38"/>
                  </a:cubicBezTo>
                  <a:cubicBezTo>
                    <a:pt x="51" y="42"/>
                    <a:pt x="61" y="38"/>
                    <a:pt x="63" y="36"/>
                  </a:cubicBezTo>
                  <a:cubicBezTo>
                    <a:pt x="69" y="24"/>
                    <a:pt x="77" y="14"/>
                    <a:pt x="94" y="17"/>
                  </a:cubicBezTo>
                  <a:cubicBezTo>
                    <a:pt x="97" y="17"/>
                    <a:pt x="109" y="12"/>
                    <a:pt x="102" y="11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0" name="组合 120"/>
          <p:cNvGrpSpPr/>
          <p:nvPr/>
        </p:nvGrpSpPr>
        <p:grpSpPr>
          <a:xfrm>
            <a:off x="1946339" y="1637802"/>
            <a:ext cx="5559363" cy="1401408"/>
            <a:chOff x="-1" y="0"/>
            <a:chExt cx="6898286" cy="1704424"/>
          </a:xfrm>
        </p:grpSpPr>
        <p:grpSp>
          <p:nvGrpSpPr>
            <p:cNvPr id="11" name="组合 55"/>
            <p:cNvGrpSpPr/>
            <p:nvPr/>
          </p:nvGrpSpPr>
          <p:grpSpPr>
            <a:xfrm>
              <a:off x="-1" y="0"/>
              <a:ext cx="6898286" cy="1704424"/>
              <a:chOff x="0" y="0"/>
              <a:chExt cx="7338997" cy="1813314"/>
            </a:xfrm>
          </p:grpSpPr>
          <p:sp>
            <p:nvSpPr>
              <p:cNvPr id="14" name="矩形 3"/>
              <p:cNvSpPr/>
              <p:nvPr/>
            </p:nvSpPr>
            <p:spPr bwMode="auto">
              <a:xfrm>
                <a:off x="0" y="0"/>
                <a:ext cx="6657271" cy="124786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393111" y="386080"/>
                  </a:cxn>
                  <a:cxn ang="0">
                    <a:pos x="6657271" y="1247861"/>
                  </a:cxn>
                  <a:cxn ang="0">
                    <a:pos x="213360" y="1247861"/>
                  </a:cxn>
                  <a:cxn ang="0">
                    <a:pos x="0" y="0"/>
                  </a:cxn>
                </a:cxnLst>
                <a:rect l="0" t="0" r="r" b="b"/>
                <a:pathLst>
                  <a:path w="6657271" h="1247861">
                    <a:moveTo>
                      <a:pt x="0" y="0"/>
                    </a:moveTo>
                    <a:lnTo>
                      <a:pt x="6393111" y="386080"/>
                    </a:lnTo>
                    <a:lnTo>
                      <a:pt x="6657271" y="1247861"/>
                    </a:lnTo>
                    <a:lnTo>
                      <a:pt x="213360" y="124786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39966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endParaRPr lang="zh-CN" altLang="en-US" sz="2100"/>
              </a:p>
            </p:txBody>
          </p:sp>
          <p:sp>
            <p:nvSpPr>
              <p:cNvPr id="15" name="矩形 3"/>
              <p:cNvSpPr/>
              <p:nvPr/>
            </p:nvSpPr>
            <p:spPr bwMode="auto">
              <a:xfrm>
                <a:off x="888485" y="943523"/>
                <a:ext cx="6450512" cy="869791"/>
              </a:xfrm>
              <a:custGeom>
                <a:avLst/>
                <a:gdLst/>
                <a:ahLst/>
                <a:cxnLst>
                  <a:cxn ang="0">
                    <a:pos x="0" y="121920"/>
                  </a:cxn>
                  <a:cxn ang="0">
                    <a:pos x="6301671" y="0"/>
                  </a:cxn>
                  <a:cxn ang="0">
                    <a:pos x="6423591" y="678901"/>
                  </a:cxn>
                  <a:cxn ang="0">
                    <a:pos x="30480" y="617941"/>
                  </a:cxn>
                  <a:cxn ang="0">
                    <a:pos x="0" y="121920"/>
                  </a:cxn>
                </a:cxnLst>
                <a:rect l="0" t="0" r="r" b="b"/>
                <a:pathLst>
                  <a:path w="6423591" h="678901">
                    <a:moveTo>
                      <a:pt x="0" y="121920"/>
                    </a:moveTo>
                    <a:lnTo>
                      <a:pt x="6301671" y="0"/>
                    </a:lnTo>
                    <a:lnTo>
                      <a:pt x="6423591" y="678901"/>
                    </a:lnTo>
                    <a:lnTo>
                      <a:pt x="30480" y="617941"/>
                    </a:lnTo>
                    <a:lnTo>
                      <a:pt x="0" y="121920"/>
                    </a:lnTo>
                    <a:close/>
                  </a:path>
                </a:pathLst>
              </a:custGeom>
              <a:solidFill>
                <a:srgbClr val="B0D0A4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</p:grpSp>
        <p:sp>
          <p:nvSpPr>
            <p:cNvPr id="12" name="文本框 115"/>
            <p:cNvSpPr txBox="1">
              <a:spLocks noChangeArrowheads="1"/>
            </p:cNvSpPr>
            <p:nvPr/>
          </p:nvSpPr>
          <p:spPr bwMode="auto">
            <a:xfrm>
              <a:off x="651019" y="274716"/>
              <a:ext cx="3517949" cy="76961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34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第二章</a:t>
              </a:r>
            </a:p>
          </p:txBody>
        </p:sp>
        <p:sp>
          <p:nvSpPr>
            <p:cNvPr id="13" name="文本框 119"/>
            <p:cNvSpPr txBox="1">
              <a:spLocks noChangeArrowheads="1"/>
            </p:cNvSpPr>
            <p:nvPr/>
          </p:nvSpPr>
          <p:spPr bwMode="auto">
            <a:xfrm>
              <a:off x="1804290" y="989708"/>
              <a:ext cx="4526680" cy="69250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3100" b="1" dirty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</a:t>
              </a:r>
              <a:r>
                <a:rPr lang="en-US" altLang="zh-CN" sz="3100" b="1" dirty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r>
                <a:rPr lang="zh-CN" altLang="en-US" sz="3100" b="1" dirty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节  声的利用</a:t>
              </a:r>
            </a:p>
          </p:txBody>
        </p:sp>
      </p:grpSp>
      <p:sp>
        <p:nvSpPr>
          <p:cNvPr id="32" name="动作按钮: 第一张 31">
            <a:hlinkClick r:id="rId5" action="ppaction://hlinksldjump" highlightClick="1"/>
          </p:cNvPr>
          <p:cNvSpPr/>
          <p:nvPr/>
        </p:nvSpPr>
        <p:spPr>
          <a:xfrm>
            <a:off x="8902083" y="4627931"/>
            <a:ext cx="241918" cy="22918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9778" tIns="34889" rIns="69778" bIns="34889"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42"/>
          <p:cNvSpPr/>
          <p:nvPr/>
        </p:nvSpPr>
        <p:spPr bwMode="auto">
          <a:xfrm>
            <a:off x="0" y="496392"/>
            <a:ext cx="2399742" cy="413008"/>
          </a:xfrm>
          <a:custGeom>
            <a:avLst/>
            <a:gdLst/>
            <a:ahLst/>
            <a:cxnLst>
              <a:cxn ang="0">
                <a:pos x="0" y="9144"/>
              </a:cxn>
              <a:cxn ang="0">
                <a:pos x="2679192" y="0"/>
              </a:cxn>
              <a:cxn ang="0">
                <a:pos x="3118104" y="548640"/>
              </a:cxn>
              <a:cxn ang="0">
                <a:pos x="0" y="548640"/>
              </a:cxn>
              <a:cxn ang="0">
                <a:pos x="0" y="9144"/>
              </a:cxn>
            </a:cxnLst>
            <a:rect l="0" t="0" r="r" b="b"/>
            <a:pathLst>
              <a:path w="3118104" h="548640">
                <a:moveTo>
                  <a:pt x="0" y="9144"/>
                </a:moveTo>
                <a:lnTo>
                  <a:pt x="2679192" y="0"/>
                </a:lnTo>
                <a:lnTo>
                  <a:pt x="3118104" y="548640"/>
                </a:lnTo>
                <a:lnTo>
                  <a:pt x="0" y="548640"/>
                </a:lnTo>
                <a:lnTo>
                  <a:pt x="0" y="9144"/>
                </a:lnTo>
                <a:close/>
              </a:path>
            </a:pathLst>
          </a:custGeom>
          <a:solidFill>
            <a:srgbClr val="8FBE7C"/>
          </a:solidFill>
          <a:ln w="9525">
            <a:noFill/>
            <a:round/>
          </a:ln>
        </p:spPr>
        <p:txBody>
          <a:bodyPr lIns="69778" tIns="34889" rIns="69778" bIns="34889" anchor="ctr"/>
          <a:lstStyle/>
          <a:p>
            <a:endParaRPr lang="zh-CN" altLang="en-US"/>
          </a:p>
        </p:txBody>
      </p:sp>
      <p:sp>
        <p:nvSpPr>
          <p:cNvPr id="4" name="文本框 123"/>
          <p:cNvSpPr txBox="1">
            <a:spLocks noChangeArrowheads="1"/>
          </p:cNvSpPr>
          <p:nvPr/>
        </p:nvSpPr>
        <p:spPr bwMode="auto">
          <a:xfrm>
            <a:off x="125759" y="495300"/>
            <a:ext cx="1714281" cy="4397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9778" tIns="34889" rIns="69778" bIns="34889">
            <a:spAutoFit/>
          </a:bodyPr>
          <a:lstStyle/>
          <a:p>
            <a:r>
              <a:rPr lang="zh-CN" altLang="en-US" sz="24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巩固练习</a:t>
            </a:r>
          </a:p>
        </p:txBody>
      </p:sp>
      <p:sp>
        <p:nvSpPr>
          <p:cNvPr id="12" name="动作按钮: 第一张 11">
            <a:hlinkClick r:id="rId3" action="ppaction://hlinksldjump" highlightClick="1"/>
          </p:cNvPr>
          <p:cNvSpPr/>
          <p:nvPr/>
        </p:nvSpPr>
        <p:spPr>
          <a:xfrm>
            <a:off x="8902083" y="4914316"/>
            <a:ext cx="241918" cy="22918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9778" tIns="34889" rIns="69778" bIns="34889"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1"/>
          <p:cNvSpPr txBox="1"/>
          <p:nvPr/>
        </p:nvSpPr>
        <p:spPr>
          <a:xfrm>
            <a:off x="99695" y="909320"/>
            <a:ext cx="8919845" cy="3392170"/>
          </a:xfrm>
          <a:prstGeom prst="rect">
            <a:avLst/>
          </a:prstGeom>
          <a:solidFill>
            <a:schemeClr val="bg1"/>
          </a:solidFill>
        </p:spPr>
        <p:txBody>
          <a:bodyPr wrap="square" lIns="68580" tIns="34290" rIns="68580" bIns="34290" rtlCol="0" anchor="t">
            <a:spAutoFit/>
          </a:bodyPr>
          <a:lstStyle/>
          <a:p>
            <a:pPr defTabSz="685165">
              <a:lnSpc>
                <a:spcPct val="150000"/>
              </a:lnSpc>
              <a:defRPr/>
            </a:pPr>
            <a:r>
              <a:rPr lang="zh-CN" altLang="en-US" sz="24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4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  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关于超声波的应用，下列说法中不正确的是（　　）</a:t>
            </a:r>
          </a:p>
          <a:p>
            <a:pPr defTabSz="685165">
              <a:lnSpc>
                <a:spcPct val="150000"/>
              </a:lnSpc>
              <a:defRPr/>
            </a:pP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A．利用超声波的穿透能力和反射情况，可以制成超声波探伤仪 </a:t>
            </a:r>
          </a:p>
          <a:p>
            <a:pPr defTabSz="685165">
              <a:lnSpc>
                <a:spcPct val="150000"/>
              </a:lnSpc>
              <a:defRPr/>
            </a:pP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B．利用超声波的直线传播和反射，可以测量月球上两座山的距离</a:t>
            </a:r>
          </a:p>
          <a:p>
            <a:pPr defTabSz="685165">
              <a:lnSpc>
                <a:spcPct val="150000"/>
              </a:lnSpc>
              <a:defRPr/>
            </a:pP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C．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利用超声波给孕妇做常规检查,确定胎儿的发育状况</a:t>
            </a:r>
            <a:endParaRPr lang="zh-CN" altLang="en-US" sz="2400" b="1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defTabSz="685165">
              <a:lnSpc>
                <a:spcPct val="150000"/>
              </a:lnSpc>
              <a:defRPr/>
            </a:pP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D．蝙蝠和海豚等动物有完美的“声呐”系统，它们能在空气和水中确定物体的位置 </a:t>
            </a:r>
          </a:p>
        </p:txBody>
      </p:sp>
      <p:sp>
        <p:nvSpPr>
          <p:cNvPr id="6" name="文本框 6"/>
          <p:cNvSpPr txBox="1"/>
          <p:nvPr/>
        </p:nvSpPr>
        <p:spPr>
          <a:xfrm>
            <a:off x="7069491" y="910142"/>
            <a:ext cx="333375" cy="530915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 defTabSz="685165">
              <a:lnSpc>
                <a:spcPts val="3630"/>
              </a:lnSpc>
              <a:defRPr/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B</a:t>
            </a:r>
          </a:p>
        </p:txBody>
      </p:sp>
      <p:grpSp>
        <p:nvGrpSpPr>
          <p:cNvPr id="7" name="组合 3"/>
          <p:cNvGrpSpPr/>
          <p:nvPr/>
        </p:nvGrpSpPr>
        <p:grpSpPr>
          <a:xfrm>
            <a:off x="3404384" y="455850"/>
            <a:ext cx="1879600" cy="477054"/>
            <a:chOff x="497257" y="753279"/>
            <a:chExt cx="1881032" cy="477860"/>
          </a:xfrm>
        </p:grpSpPr>
        <p:grpSp>
          <p:nvGrpSpPr>
            <p:cNvPr id="8" name="组合 2"/>
            <p:cNvGrpSpPr/>
            <p:nvPr/>
          </p:nvGrpSpPr>
          <p:grpSpPr>
            <a:xfrm>
              <a:off x="552450" y="789083"/>
              <a:ext cx="1787356" cy="419195"/>
              <a:chOff x="3014293" y="-540899"/>
              <a:chExt cx="1787356" cy="419195"/>
            </a:xfrm>
          </p:grpSpPr>
          <p:sp>
            <p:nvSpPr>
              <p:cNvPr id="10" name="缺角矩形 9"/>
              <p:cNvSpPr/>
              <p:nvPr/>
            </p:nvSpPr>
            <p:spPr>
              <a:xfrm>
                <a:off x="3470665" y="-540130"/>
                <a:ext cx="419419" cy="418217"/>
              </a:xfrm>
              <a:prstGeom prst="plaque">
                <a:avLst/>
              </a:prstGeom>
              <a:solidFill>
                <a:srgbClr val="00B9FA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3765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1" name="缺角矩形 10"/>
              <p:cNvSpPr/>
              <p:nvPr/>
            </p:nvSpPr>
            <p:spPr>
              <a:xfrm>
                <a:off x="3926625" y="-540130"/>
                <a:ext cx="419419" cy="418217"/>
              </a:xfrm>
              <a:prstGeom prst="plaque">
                <a:avLst/>
              </a:prstGeom>
              <a:solidFill>
                <a:srgbClr val="FFBF53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3765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3" name="缺角矩形 12"/>
              <p:cNvSpPr/>
              <p:nvPr/>
            </p:nvSpPr>
            <p:spPr>
              <a:xfrm>
                <a:off x="4382584" y="-540130"/>
                <a:ext cx="419419" cy="418217"/>
              </a:xfrm>
              <a:prstGeom prst="plaque">
                <a:avLst/>
              </a:prstGeom>
              <a:solidFill>
                <a:srgbClr val="00B05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3765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4" name="缺角矩形 13"/>
              <p:cNvSpPr/>
              <p:nvPr/>
            </p:nvSpPr>
            <p:spPr>
              <a:xfrm>
                <a:off x="3014705" y="-540130"/>
                <a:ext cx="419419" cy="418217"/>
              </a:xfrm>
              <a:prstGeom prst="plaque">
                <a:avLst/>
              </a:prstGeom>
              <a:solidFill>
                <a:srgbClr val="F07474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3765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9" name="矩形 1"/>
            <p:cNvSpPr>
              <a:spLocks noChangeArrowheads="1"/>
            </p:cNvSpPr>
            <p:nvPr/>
          </p:nvSpPr>
          <p:spPr bwMode="auto">
            <a:xfrm>
              <a:off x="497257" y="753279"/>
              <a:ext cx="1881032" cy="4778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defTabSz="913765" eaLnBrk="0" hangingPunct="0">
                <a:defRPr/>
              </a:pPr>
              <a:r>
                <a:rPr lang="zh-CN" altLang="en-US" sz="2500" b="1" kern="0">
                  <a:solidFill>
                    <a:sysClr val="window" lastClr="FFFFFF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连接中考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42"/>
          <p:cNvSpPr/>
          <p:nvPr/>
        </p:nvSpPr>
        <p:spPr bwMode="auto">
          <a:xfrm>
            <a:off x="0" y="514379"/>
            <a:ext cx="2399742" cy="413008"/>
          </a:xfrm>
          <a:custGeom>
            <a:avLst/>
            <a:gdLst/>
            <a:ahLst/>
            <a:cxnLst>
              <a:cxn ang="0">
                <a:pos x="0" y="9144"/>
              </a:cxn>
              <a:cxn ang="0">
                <a:pos x="2679192" y="0"/>
              </a:cxn>
              <a:cxn ang="0">
                <a:pos x="3118104" y="548640"/>
              </a:cxn>
              <a:cxn ang="0">
                <a:pos x="0" y="548640"/>
              </a:cxn>
              <a:cxn ang="0">
                <a:pos x="0" y="9144"/>
              </a:cxn>
            </a:cxnLst>
            <a:rect l="0" t="0" r="r" b="b"/>
            <a:pathLst>
              <a:path w="3118104" h="548640">
                <a:moveTo>
                  <a:pt x="0" y="9144"/>
                </a:moveTo>
                <a:lnTo>
                  <a:pt x="2679192" y="0"/>
                </a:lnTo>
                <a:lnTo>
                  <a:pt x="3118104" y="548640"/>
                </a:lnTo>
                <a:lnTo>
                  <a:pt x="0" y="548640"/>
                </a:lnTo>
                <a:lnTo>
                  <a:pt x="0" y="9144"/>
                </a:lnTo>
                <a:close/>
              </a:path>
            </a:pathLst>
          </a:custGeom>
          <a:solidFill>
            <a:srgbClr val="8FBE7C"/>
          </a:solidFill>
          <a:ln w="9525">
            <a:noFill/>
            <a:round/>
          </a:ln>
        </p:spPr>
        <p:txBody>
          <a:bodyPr lIns="69778" tIns="34889" rIns="69778" bIns="34889" anchor="ctr"/>
          <a:lstStyle/>
          <a:p>
            <a:endParaRPr lang="zh-CN" altLang="en-US"/>
          </a:p>
        </p:txBody>
      </p:sp>
      <p:sp>
        <p:nvSpPr>
          <p:cNvPr id="4" name="文本框 123"/>
          <p:cNvSpPr txBox="1">
            <a:spLocks noChangeArrowheads="1"/>
          </p:cNvSpPr>
          <p:nvPr/>
        </p:nvSpPr>
        <p:spPr bwMode="auto">
          <a:xfrm>
            <a:off x="125759" y="503762"/>
            <a:ext cx="1714281" cy="4397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9778" tIns="34889" rIns="69778" bIns="34889">
            <a:spAutoFit/>
          </a:bodyPr>
          <a:lstStyle/>
          <a:p>
            <a:r>
              <a:rPr lang="zh-CN" altLang="en-US" sz="24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知识探究</a:t>
            </a:r>
          </a:p>
        </p:txBody>
      </p:sp>
      <p:sp>
        <p:nvSpPr>
          <p:cNvPr id="12" name="动作按钮: 第一张 11">
            <a:hlinkClick r:id="rId2" action="ppaction://hlinksldjump" highlightClick="1"/>
          </p:cNvPr>
          <p:cNvSpPr/>
          <p:nvPr/>
        </p:nvSpPr>
        <p:spPr>
          <a:xfrm>
            <a:off x="8902083" y="5026076"/>
            <a:ext cx="241918" cy="22918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9778" tIns="34889" rIns="69778" bIns="34889"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1"/>
          <p:cNvSpPr txBox="1"/>
          <p:nvPr/>
        </p:nvSpPr>
        <p:spPr>
          <a:xfrm>
            <a:off x="4375786" y="578486"/>
            <a:ext cx="1426845" cy="4614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defTabSz="685165">
              <a:defRPr/>
            </a:pPr>
            <a:r>
              <a:rPr lang="zh-CN" altLang="en-US" sz="24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声与能量</a:t>
            </a:r>
            <a:endParaRPr lang="en-US" altLang="zh-CN" sz="2400" b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11504" y="3211616"/>
            <a:ext cx="4929664" cy="157924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32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"/>
              <a:defRPr sz="2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4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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257175" indent="-257175" defTabSz="685800">
              <a:buClr>
                <a:srgbClr val="0563C1"/>
              </a:buClr>
              <a:buNone/>
              <a:defRPr/>
            </a:pPr>
            <a:r>
              <a:rPr lang="zh-CN" altLang="en-US" sz="2400" b="1">
                <a:solidFill>
                  <a:srgbClr val="44546A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水波是一种波动，水波能传递能量。</a:t>
            </a:r>
            <a:endParaRPr lang="zh-CN" altLang="en-US" sz="2400" b="1">
              <a:solidFill>
                <a:srgbClr val="66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257175" indent="-257175" defTabSz="685800">
              <a:buClr>
                <a:srgbClr val="0563C1"/>
              </a:buClr>
              <a:buNone/>
              <a:defRPr/>
            </a:pPr>
            <a:r>
              <a:rPr lang="zh-CN" altLang="en-US" sz="2400" b="1">
                <a:solidFill>
                  <a:srgbClr val="66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声波也是一种波动，那么声波能传</a:t>
            </a:r>
            <a:endParaRPr lang="en-US" altLang="zh-CN" sz="2400" b="1">
              <a:solidFill>
                <a:srgbClr val="66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257175" indent="-257175" defTabSz="685800">
              <a:buClr>
                <a:srgbClr val="0563C1"/>
              </a:buClr>
              <a:buNone/>
              <a:defRPr/>
            </a:pPr>
            <a:r>
              <a:rPr lang="zh-CN" altLang="en-US" sz="2400" b="1">
                <a:solidFill>
                  <a:srgbClr val="66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递能量吗？</a:t>
            </a:r>
          </a:p>
        </p:txBody>
      </p:sp>
      <p:sp>
        <p:nvSpPr>
          <p:cNvPr id="7" name="矩形 6"/>
          <p:cNvSpPr/>
          <p:nvPr/>
        </p:nvSpPr>
        <p:spPr>
          <a:xfrm>
            <a:off x="797090" y="1217991"/>
            <a:ext cx="4929664" cy="178318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defTabSz="685165">
              <a:lnSpc>
                <a:spcPct val="120000"/>
              </a:lnSpc>
              <a:defRPr/>
            </a:pPr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把一块石头扔进水里，可以看到一圈一圈的水波向四周散去，水面上的树叶也随之起伏。这说明石头的能量通过水波传给了树叶。</a:t>
            </a:r>
          </a:p>
        </p:txBody>
      </p:sp>
      <p:pic>
        <p:nvPicPr>
          <p:cNvPr id="8" name="图片 7" descr="tim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31161" y="1217991"/>
            <a:ext cx="1873053" cy="185103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9" name="组合 18"/>
          <p:cNvGrpSpPr/>
          <p:nvPr/>
        </p:nvGrpSpPr>
        <p:grpSpPr>
          <a:xfrm>
            <a:off x="2663064" y="589675"/>
            <a:ext cx="1525530" cy="423517"/>
            <a:chOff x="2094735" y="684067"/>
            <a:chExt cx="1906600" cy="564688"/>
          </a:xfrm>
        </p:grpSpPr>
        <p:sp>
          <p:nvSpPr>
            <p:cNvPr id="10" name="圆角矩形 9"/>
            <p:cNvSpPr/>
            <p:nvPr/>
          </p:nvSpPr>
          <p:spPr>
            <a:xfrm>
              <a:off x="2094735" y="684067"/>
              <a:ext cx="1906600" cy="534609"/>
            </a:xfrm>
            <a:prstGeom prst="round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defTabSz="685165" eaLnBrk="0" hangingPunct="0">
                <a:defRPr/>
              </a:pPr>
              <a:endParaRPr kumimoji="1" lang="zh-CN" altLang="en-US" b="1">
                <a:solidFill>
                  <a:srgbClr val="000000"/>
                </a:solidFill>
                <a:latin typeface="Arial"/>
                <a:ea typeface="微软雅黑" panose="020B0503020204020204" pitchFamily="34" charset="-122"/>
              </a:endParaRPr>
            </a:p>
          </p:txBody>
        </p:sp>
        <p:sp>
          <p:nvSpPr>
            <p:cNvPr id="11" name="矩形 1"/>
            <p:cNvSpPr>
              <a:spLocks noChangeArrowheads="1"/>
            </p:cNvSpPr>
            <p:nvPr/>
          </p:nvSpPr>
          <p:spPr bwMode="auto">
            <a:xfrm>
              <a:off x="2117820" y="731692"/>
              <a:ext cx="1883515" cy="51706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ctr" defTabSz="685165">
                <a:lnSpc>
                  <a:spcPct val="80000"/>
                </a:lnSpc>
              </a:pPr>
              <a:r>
                <a:rPr lang="zh-CN" altLang="en-US" sz="2400" b="1">
                  <a:solidFill>
                    <a:srgbClr val="FFFFFF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知识点 </a:t>
              </a:r>
              <a:r>
                <a:rPr lang="en-US" sz="2400" b="1">
                  <a:solidFill>
                    <a:srgbClr val="FFFFFF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2</a:t>
              </a:r>
            </a:p>
          </p:txBody>
        </p:sp>
      </p:grp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369687" y="3211616"/>
            <a:ext cx="1934527" cy="1754324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42"/>
          <p:cNvSpPr/>
          <p:nvPr/>
        </p:nvSpPr>
        <p:spPr bwMode="auto">
          <a:xfrm>
            <a:off x="0" y="489407"/>
            <a:ext cx="2399742" cy="413008"/>
          </a:xfrm>
          <a:custGeom>
            <a:avLst/>
            <a:gdLst/>
            <a:ahLst/>
            <a:cxnLst>
              <a:cxn ang="0">
                <a:pos x="0" y="9144"/>
              </a:cxn>
              <a:cxn ang="0">
                <a:pos x="2679192" y="0"/>
              </a:cxn>
              <a:cxn ang="0">
                <a:pos x="3118104" y="548640"/>
              </a:cxn>
              <a:cxn ang="0">
                <a:pos x="0" y="548640"/>
              </a:cxn>
              <a:cxn ang="0">
                <a:pos x="0" y="9144"/>
              </a:cxn>
            </a:cxnLst>
            <a:rect l="0" t="0" r="r" b="b"/>
            <a:pathLst>
              <a:path w="3118104" h="548640">
                <a:moveTo>
                  <a:pt x="0" y="9144"/>
                </a:moveTo>
                <a:lnTo>
                  <a:pt x="2679192" y="0"/>
                </a:lnTo>
                <a:lnTo>
                  <a:pt x="3118104" y="548640"/>
                </a:lnTo>
                <a:lnTo>
                  <a:pt x="0" y="548640"/>
                </a:lnTo>
                <a:lnTo>
                  <a:pt x="0" y="9144"/>
                </a:lnTo>
                <a:close/>
              </a:path>
            </a:pathLst>
          </a:custGeom>
          <a:solidFill>
            <a:srgbClr val="8FBE7C"/>
          </a:solidFill>
          <a:ln w="9525">
            <a:noFill/>
            <a:round/>
          </a:ln>
        </p:spPr>
        <p:txBody>
          <a:bodyPr lIns="69778" tIns="34889" rIns="69778" bIns="34889" anchor="ctr"/>
          <a:lstStyle/>
          <a:p>
            <a:endParaRPr lang="zh-CN" altLang="en-US"/>
          </a:p>
        </p:txBody>
      </p:sp>
      <p:sp>
        <p:nvSpPr>
          <p:cNvPr id="4" name="文本框 123"/>
          <p:cNvSpPr txBox="1">
            <a:spLocks noChangeArrowheads="1"/>
          </p:cNvSpPr>
          <p:nvPr/>
        </p:nvSpPr>
        <p:spPr bwMode="auto">
          <a:xfrm>
            <a:off x="125759" y="469265"/>
            <a:ext cx="1714281" cy="4397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9778" tIns="34889" rIns="69778" bIns="34889">
            <a:spAutoFit/>
          </a:bodyPr>
          <a:lstStyle/>
          <a:p>
            <a:r>
              <a:rPr lang="zh-CN" altLang="en-US" sz="24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知识探究</a:t>
            </a:r>
          </a:p>
        </p:txBody>
      </p:sp>
      <p:sp>
        <p:nvSpPr>
          <p:cNvPr id="12" name="动作按钮: 第一张 11">
            <a:hlinkClick r:id="rId2" action="ppaction://hlinksldjump" highlightClick="1"/>
          </p:cNvPr>
          <p:cNvSpPr/>
          <p:nvPr/>
        </p:nvSpPr>
        <p:spPr>
          <a:xfrm>
            <a:off x="8902083" y="5326431"/>
            <a:ext cx="241918" cy="22918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9778" tIns="34889" rIns="69778" bIns="34889"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17413"/>
          <p:cNvSpPr txBox="1"/>
          <p:nvPr/>
        </p:nvSpPr>
        <p:spPr>
          <a:xfrm>
            <a:off x="5537837" y="3822725"/>
            <a:ext cx="3316129" cy="955646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defTabSz="685165">
              <a:lnSpc>
                <a:spcPct val="120000"/>
              </a:lnSpc>
              <a:defRPr/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声波具有能量，能通过介质传递能量。</a:t>
            </a:r>
          </a:p>
        </p:txBody>
      </p:sp>
      <p:sp>
        <p:nvSpPr>
          <p:cNvPr id="6" name="矩形 12290"/>
          <p:cNvSpPr>
            <a:spLocks noChangeArrowheads="1"/>
          </p:cNvSpPr>
          <p:nvPr/>
        </p:nvSpPr>
        <p:spPr bwMode="auto">
          <a:xfrm>
            <a:off x="-1188" y="1101011"/>
            <a:ext cx="9146381" cy="540544"/>
          </a:xfrm>
          <a:prstGeom prst="rect">
            <a:avLst/>
          </a:prstGeom>
          <a:solidFill>
            <a:srgbClr val="333399"/>
          </a:solidFill>
          <a:ln w="9525">
            <a:noFill/>
            <a:miter lim="800000"/>
          </a:ln>
        </p:spPr>
        <p:txBody>
          <a:bodyPr lIns="68580" tIns="34290" rIns="68580" bIns="34290" anchor="ctr"/>
          <a:lstStyle/>
          <a:p>
            <a:pPr algn="ctr" defTabSz="685165">
              <a:defRPr/>
            </a:pPr>
            <a:r>
              <a:rPr lang="en-US" altLang="zh-CN" sz="2400" b="1" spc="75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     </a:t>
            </a:r>
            <a:r>
              <a:rPr lang="zh-CN" altLang="zh-CN" sz="2400" b="1" spc="75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探究实验：声音能否传递能量</a:t>
            </a:r>
          </a:p>
        </p:txBody>
      </p:sp>
      <p:sp>
        <p:nvSpPr>
          <p:cNvPr id="7" name="文本框 17412"/>
          <p:cNvSpPr txBox="1"/>
          <p:nvPr/>
        </p:nvSpPr>
        <p:spPr>
          <a:xfrm>
            <a:off x="5423541" y="3344581"/>
            <a:ext cx="1882140" cy="4385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defTabSz="685165">
              <a:defRPr/>
            </a:pPr>
            <a:r>
              <a:rPr lang="zh-CN" altLang="en-US" sz="24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实验结论：</a:t>
            </a:r>
          </a:p>
        </p:txBody>
      </p:sp>
      <p:sp>
        <p:nvSpPr>
          <p:cNvPr id="8" name="文本框 10"/>
          <p:cNvSpPr txBox="1"/>
          <p:nvPr/>
        </p:nvSpPr>
        <p:spPr>
          <a:xfrm>
            <a:off x="5537837" y="2370054"/>
            <a:ext cx="3316605" cy="955646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defTabSz="685165">
              <a:lnSpc>
                <a:spcPct val="120000"/>
              </a:lnSpc>
              <a:defRPr/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扬声器播放音乐时，烛焰会摇动。</a:t>
            </a:r>
          </a:p>
        </p:txBody>
      </p:sp>
      <p:sp>
        <p:nvSpPr>
          <p:cNvPr id="9" name="文本框 17417"/>
          <p:cNvSpPr txBox="1"/>
          <p:nvPr/>
        </p:nvSpPr>
        <p:spPr>
          <a:xfrm>
            <a:off x="5364592" y="1886708"/>
            <a:ext cx="1646873" cy="4385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defTabSz="685165">
              <a:defRPr/>
            </a:pPr>
            <a:r>
              <a:rPr lang="zh-CN" altLang="en-US" sz="24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实验现象：</a:t>
            </a:r>
          </a:p>
        </p:txBody>
      </p:sp>
      <p:pic>
        <p:nvPicPr>
          <p:cNvPr id="10" name="图片 9">
            <a:hlinkClick r:id="rId3" action="ppaction://hlinkfile"/>
          </p:cNvPr>
          <p:cNvPicPr>
            <a:picLocks noChangeAspect="1"/>
          </p:cNvPicPr>
          <p:nvPr/>
        </p:nvPicPr>
        <p:blipFill>
          <a:blip r:embed="rId4"/>
          <a:srcRect l="-568" t="-2691" r="568" b="4659"/>
          <a:stretch>
            <a:fillRect/>
          </a:stretch>
        </p:blipFill>
        <p:spPr>
          <a:xfrm>
            <a:off x="1032510" y="1875155"/>
            <a:ext cx="3686810" cy="275272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  <p:cond evt="onBegin" delay="0">
                          <p:tn val="9"/>
                        </p:cond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  <p:cond evt="onBegin" delay="0">
                          <p:tn val="17"/>
                        </p:cond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  <p:cond evt="onBegin" delay="0">
                          <p:tn val="23"/>
                        </p:cond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42"/>
          <p:cNvSpPr/>
          <p:nvPr/>
        </p:nvSpPr>
        <p:spPr bwMode="auto">
          <a:xfrm>
            <a:off x="0" y="496392"/>
            <a:ext cx="2399742" cy="413008"/>
          </a:xfrm>
          <a:custGeom>
            <a:avLst/>
            <a:gdLst/>
            <a:ahLst/>
            <a:cxnLst>
              <a:cxn ang="0">
                <a:pos x="0" y="9144"/>
              </a:cxn>
              <a:cxn ang="0">
                <a:pos x="2679192" y="0"/>
              </a:cxn>
              <a:cxn ang="0">
                <a:pos x="3118104" y="548640"/>
              </a:cxn>
              <a:cxn ang="0">
                <a:pos x="0" y="548640"/>
              </a:cxn>
              <a:cxn ang="0">
                <a:pos x="0" y="9144"/>
              </a:cxn>
            </a:cxnLst>
            <a:rect l="0" t="0" r="r" b="b"/>
            <a:pathLst>
              <a:path w="3118104" h="548640">
                <a:moveTo>
                  <a:pt x="0" y="9144"/>
                </a:moveTo>
                <a:lnTo>
                  <a:pt x="2679192" y="0"/>
                </a:lnTo>
                <a:lnTo>
                  <a:pt x="3118104" y="548640"/>
                </a:lnTo>
                <a:lnTo>
                  <a:pt x="0" y="548640"/>
                </a:lnTo>
                <a:lnTo>
                  <a:pt x="0" y="9144"/>
                </a:lnTo>
                <a:close/>
              </a:path>
            </a:pathLst>
          </a:custGeom>
          <a:solidFill>
            <a:srgbClr val="8FBE7C"/>
          </a:solidFill>
          <a:ln w="9525">
            <a:noFill/>
            <a:round/>
          </a:ln>
        </p:spPr>
        <p:txBody>
          <a:bodyPr lIns="69778" tIns="34889" rIns="69778" bIns="34889" anchor="ctr"/>
          <a:lstStyle/>
          <a:p>
            <a:endParaRPr lang="zh-CN" altLang="en-US"/>
          </a:p>
        </p:txBody>
      </p:sp>
      <p:sp>
        <p:nvSpPr>
          <p:cNvPr id="12" name="动作按钮: 第一张 11">
            <a:hlinkClick r:id="rId3" action="ppaction://hlinksldjump" highlightClick="1"/>
          </p:cNvPr>
          <p:cNvSpPr/>
          <p:nvPr/>
        </p:nvSpPr>
        <p:spPr>
          <a:xfrm>
            <a:off x="8902083" y="5102911"/>
            <a:ext cx="241918" cy="22918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9778" tIns="34889" rIns="69778" bIns="34889"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123"/>
          <p:cNvSpPr txBox="1">
            <a:spLocks noChangeArrowheads="1"/>
          </p:cNvSpPr>
          <p:nvPr/>
        </p:nvSpPr>
        <p:spPr bwMode="auto">
          <a:xfrm>
            <a:off x="125759" y="485775"/>
            <a:ext cx="1714281" cy="4397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9778" tIns="34889" rIns="69778" bIns="34889">
            <a:spAutoFit/>
          </a:bodyPr>
          <a:lstStyle/>
          <a:p>
            <a:r>
              <a:rPr lang="zh-CN" altLang="en-US" sz="24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知识探究</a:t>
            </a:r>
          </a:p>
        </p:txBody>
      </p:sp>
      <p:sp>
        <p:nvSpPr>
          <p:cNvPr id="5" name="文本框 1"/>
          <p:cNvSpPr txBox="1"/>
          <p:nvPr/>
        </p:nvSpPr>
        <p:spPr>
          <a:xfrm>
            <a:off x="3295651" y="769144"/>
            <a:ext cx="2553176" cy="437674"/>
          </a:xfrm>
          <a:prstGeom prst="rect">
            <a:avLst/>
          </a:prstGeom>
          <a:solidFill>
            <a:schemeClr val="accent2"/>
          </a:solidFill>
        </p:spPr>
        <p:txBody>
          <a:bodyPr wrap="square" lIns="68580" tIns="34290" rIns="68580" bIns="34290" rtlCol="0">
            <a:spAutoFit/>
          </a:bodyPr>
          <a:lstStyle>
            <a:defPPr>
              <a:defRPr lang="zh-CN"/>
            </a:defPPr>
            <a:lvl1pPr defTabSz="685165">
              <a:defRPr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defRPr>
            </a:lvl1pPr>
          </a:lstStyle>
          <a:p>
            <a:pPr algn="ctr"/>
            <a:r>
              <a:rPr lang="zh-CN" altLang="en-US"/>
              <a:t>超声波与能量</a:t>
            </a:r>
          </a:p>
        </p:txBody>
      </p:sp>
      <p:sp>
        <p:nvSpPr>
          <p:cNvPr id="6" name="文本框 6"/>
          <p:cNvSpPr txBox="1"/>
          <p:nvPr/>
        </p:nvSpPr>
        <p:spPr>
          <a:xfrm>
            <a:off x="4953000" y="1417455"/>
            <a:ext cx="3935732" cy="3300904"/>
          </a:xfrm>
          <a:prstGeom prst="rect">
            <a:avLst/>
          </a:prstGeom>
          <a:solidFill>
            <a:schemeClr val="bg1"/>
          </a:solidFill>
        </p:spPr>
        <p:txBody>
          <a:bodyPr wrap="square" lIns="68580" tIns="34290" rIns="68580" bIns="34290" rtlCol="0">
            <a:spAutoFit/>
          </a:bodyPr>
          <a:lstStyle/>
          <a:p>
            <a:pPr defTabSz="685165">
              <a:lnSpc>
                <a:spcPts val="3630"/>
              </a:lnSpc>
              <a:defRPr/>
            </a:pPr>
            <a:r>
              <a:rPr lang="zh-CN" altLang="en-US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超声波产生的振动比可闻声更加强烈，常用于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清洗物体</a:t>
            </a:r>
            <a:r>
              <a:rPr lang="zh-CN" altLang="en-US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</a:p>
          <a:p>
            <a:pPr defTabSz="685165">
              <a:lnSpc>
                <a:spcPts val="3630"/>
              </a:lnSpc>
              <a:defRPr/>
            </a:pPr>
            <a:r>
              <a:rPr lang="zh-CN" altLang="en-US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把被清洗的物体放在清洗液中，超声波穿过液体并引起激烈的振动，振动把物体上的污垢敲击下来而不会损坏被清洗的物体。</a:t>
            </a:r>
          </a:p>
        </p:txBody>
      </p:sp>
      <p:pic>
        <p:nvPicPr>
          <p:cNvPr id="2" name="图片 1">
            <a:hlinkClick r:id="rId4" action="ppaction://hlinkfile"/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183005" y="1343025"/>
            <a:ext cx="3444875" cy="354774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42"/>
          <p:cNvSpPr/>
          <p:nvPr/>
        </p:nvSpPr>
        <p:spPr bwMode="auto">
          <a:xfrm>
            <a:off x="20955" y="461467"/>
            <a:ext cx="2399742" cy="413008"/>
          </a:xfrm>
          <a:custGeom>
            <a:avLst/>
            <a:gdLst/>
            <a:ahLst/>
            <a:cxnLst>
              <a:cxn ang="0">
                <a:pos x="0" y="9144"/>
              </a:cxn>
              <a:cxn ang="0">
                <a:pos x="2679192" y="0"/>
              </a:cxn>
              <a:cxn ang="0">
                <a:pos x="3118104" y="548640"/>
              </a:cxn>
              <a:cxn ang="0">
                <a:pos x="0" y="548640"/>
              </a:cxn>
              <a:cxn ang="0">
                <a:pos x="0" y="9144"/>
              </a:cxn>
            </a:cxnLst>
            <a:rect l="0" t="0" r="r" b="b"/>
            <a:pathLst>
              <a:path w="3118104" h="548640">
                <a:moveTo>
                  <a:pt x="0" y="9144"/>
                </a:moveTo>
                <a:lnTo>
                  <a:pt x="2679192" y="0"/>
                </a:lnTo>
                <a:lnTo>
                  <a:pt x="3118104" y="548640"/>
                </a:lnTo>
                <a:lnTo>
                  <a:pt x="0" y="548640"/>
                </a:lnTo>
                <a:lnTo>
                  <a:pt x="0" y="9144"/>
                </a:lnTo>
                <a:close/>
              </a:path>
            </a:pathLst>
          </a:custGeom>
          <a:solidFill>
            <a:srgbClr val="8FBE7C"/>
          </a:solidFill>
          <a:ln w="9525">
            <a:noFill/>
            <a:round/>
          </a:ln>
        </p:spPr>
        <p:txBody>
          <a:bodyPr lIns="69778" tIns="34889" rIns="69778" bIns="34889" anchor="ctr"/>
          <a:lstStyle/>
          <a:p>
            <a:endParaRPr lang="zh-CN" altLang="en-US"/>
          </a:p>
        </p:txBody>
      </p:sp>
      <p:sp>
        <p:nvSpPr>
          <p:cNvPr id="4" name="文本框 123"/>
          <p:cNvSpPr txBox="1">
            <a:spLocks noChangeArrowheads="1"/>
          </p:cNvSpPr>
          <p:nvPr/>
        </p:nvSpPr>
        <p:spPr bwMode="auto">
          <a:xfrm>
            <a:off x="146714" y="460375"/>
            <a:ext cx="1714281" cy="4397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9778" tIns="34889" rIns="69778" bIns="34889">
            <a:spAutoFit/>
          </a:bodyPr>
          <a:lstStyle/>
          <a:p>
            <a:r>
              <a:rPr lang="zh-CN" altLang="en-US" sz="24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知识探究</a:t>
            </a:r>
          </a:p>
        </p:txBody>
      </p:sp>
      <p:sp>
        <p:nvSpPr>
          <p:cNvPr id="12" name="动作按钮: 第一张 11">
            <a:hlinkClick r:id="rId2" action="ppaction://hlinksldjump" highlightClick="1"/>
          </p:cNvPr>
          <p:cNvSpPr/>
          <p:nvPr/>
        </p:nvSpPr>
        <p:spPr>
          <a:xfrm>
            <a:off x="9097663" y="5109896"/>
            <a:ext cx="241918" cy="22918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9778" tIns="34889" rIns="69778" bIns="34889"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 descr="t017edb89f6d93cc58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0935" y="1123315"/>
            <a:ext cx="2653665" cy="15621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37225" y="1123315"/>
            <a:ext cx="2896235" cy="165608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313653" y="696089"/>
            <a:ext cx="1683394" cy="438581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ctr">
            <a:spAutoFit/>
          </a:bodyPr>
          <a:lstStyle/>
          <a:p>
            <a:pPr defTabSz="685165">
              <a:defRPr/>
            </a:pPr>
            <a:r>
              <a:rPr lang="zh-CN" altLang="en-US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超声波碎石</a:t>
            </a:r>
          </a:p>
        </p:txBody>
      </p:sp>
      <p:pic>
        <p:nvPicPr>
          <p:cNvPr id="8" name="图片 7" descr="1056445T0-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11885" y="3415030"/>
            <a:ext cx="2730500" cy="1559560"/>
          </a:xfrm>
          <a:prstGeom prst="rect">
            <a:avLst/>
          </a:prstGeom>
        </p:spPr>
      </p:pic>
      <p:pic>
        <p:nvPicPr>
          <p:cNvPr id="9" name="图片 8" descr="68EA8C470D0F464E5728593CA8D386580A7D9B9A_size1331_w400_h27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588000" y="3477260"/>
            <a:ext cx="2933065" cy="1500505"/>
          </a:xfrm>
          <a:prstGeom prst="rect">
            <a:avLst/>
          </a:prstGeom>
        </p:spPr>
      </p:pic>
      <p:sp>
        <p:nvSpPr>
          <p:cNvPr id="10" name="爆炸形 1 9"/>
          <p:cNvSpPr/>
          <p:nvPr/>
        </p:nvSpPr>
        <p:spPr>
          <a:xfrm>
            <a:off x="3099435" y="2046605"/>
            <a:ext cx="3308985" cy="1581150"/>
          </a:xfrm>
          <a:prstGeom prst="irregularSeal1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165">
              <a:defRPr/>
            </a:pPr>
            <a:r>
              <a:rPr lang="zh-CN" altLang="en-US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超声波的应用</a:t>
            </a:r>
          </a:p>
        </p:txBody>
      </p:sp>
      <p:sp>
        <p:nvSpPr>
          <p:cNvPr id="11" name="文本框 21"/>
          <p:cNvSpPr txBox="1"/>
          <p:nvPr/>
        </p:nvSpPr>
        <p:spPr>
          <a:xfrm>
            <a:off x="6635434" y="2953070"/>
            <a:ext cx="1877854" cy="438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defTabSz="685165">
              <a:defRPr/>
            </a:pPr>
            <a:r>
              <a:rPr lang="zh-CN" altLang="en-US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超声波牙刷</a:t>
            </a:r>
          </a:p>
        </p:txBody>
      </p:sp>
      <p:sp>
        <p:nvSpPr>
          <p:cNvPr id="13" name="文本框 22"/>
          <p:cNvSpPr txBox="1"/>
          <p:nvPr/>
        </p:nvSpPr>
        <p:spPr>
          <a:xfrm>
            <a:off x="1580315" y="2896871"/>
            <a:ext cx="1717358" cy="438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defTabSz="685165">
              <a:defRPr/>
            </a:pPr>
            <a:r>
              <a:rPr lang="zh-CN" altLang="en-US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超声波洗牙</a:t>
            </a:r>
          </a:p>
        </p:txBody>
      </p:sp>
      <p:sp>
        <p:nvSpPr>
          <p:cNvPr id="14" name="文本框 23"/>
          <p:cNvSpPr txBox="1"/>
          <p:nvPr/>
        </p:nvSpPr>
        <p:spPr>
          <a:xfrm>
            <a:off x="1837915" y="696090"/>
            <a:ext cx="1674019" cy="438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defTabSz="685165">
              <a:defRPr/>
            </a:pPr>
            <a:r>
              <a:rPr lang="zh-CN" altLang="en-US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超声波加湿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1" grpId="0"/>
      <p:bldP spid="13" grpId="0"/>
      <p:bldP spid="1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42"/>
          <p:cNvSpPr/>
          <p:nvPr/>
        </p:nvSpPr>
        <p:spPr bwMode="auto">
          <a:xfrm>
            <a:off x="0" y="521364"/>
            <a:ext cx="2399742" cy="413008"/>
          </a:xfrm>
          <a:custGeom>
            <a:avLst/>
            <a:gdLst/>
            <a:ahLst/>
            <a:cxnLst>
              <a:cxn ang="0">
                <a:pos x="0" y="9144"/>
              </a:cxn>
              <a:cxn ang="0">
                <a:pos x="2679192" y="0"/>
              </a:cxn>
              <a:cxn ang="0">
                <a:pos x="3118104" y="548640"/>
              </a:cxn>
              <a:cxn ang="0">
                <a:pos x="0" y="548640"/>
              </a:cxn>
              <a:cxn ang="0">
                <a:pos x="0" y="9144"/>
              </a:cxn>
            </a:cxnLst>
            <a:rect l="0" t="0" r="r" b="b"/>
            <a:pathLst>
              <a:path w="3118104" h="548640">
                <a:moveTo>
                  <a:pt x="0" y="9144"/>
                </a:moveTo>
                <a:lnTo>
                  <a:pt x="2679192" y="0"/>
                </a:lnTo>
                <a:lnTo>
                  <a:pt x="3118104" y="548640"/>
                </a:lnTo>
                <a:lnTo>
                  <a:pt x="0" y="548640"/>
                </a:lnTo>
                <a:lnTo>
                  <a:pt x="0" y="9144"/>
                </a:lnTo>
                <a:close/>
              </a:path>
            </a:pathLst>
          </a:custGeom>
          <a:solidFill>
            <a:srgbClr val="8FBE7C"/>
          </a:solidFill>
          <a:ln w="9525">
            <a:noFill/>
            <a:round/>
          </a:ln>
        </p:spPr>
        <p:txBody>
          <a:bodyPr lIns="69778" tIns="34889" rIns="69778" bIns="34889" anchor="ctr"/>
          <a:lstStyle/>
          <a:p>
            <a:endParaRPr lang="zh-CN" altLang="en-US"/>
          </a:p>
        </p:txBody>
      </p:sp>
      <p:sp>
        <p:nvSpPr>
          <p:cNvPr id="4" name="文本框 123"/>
          <p:cNvSpPr txBox="1">
            <a:spLocks noChangeArrowheads="1"/>
          </p:cNvSpPr>
          <p:nvPr/>
        </p:nvSpPr>
        <p:spPr bwMode="auto">
          <a:xfrm>
            <a:off x="125759" y="510747"/>
            <a:ext cx="1714281" cy="4397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9778" tIns="34889" rIns="69778" bIns="34889">
            <a:spAutoFit/>
          </a:bodyPr>
          <a:lstStyle/>
          <a:p>
            <a:r>
              <a:rPr lang="zh-CN" altLang="en-US" sz="24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巩固练习</a:t>
            </a:r>
          </a:p>
        </p:txBody>
      </p:sp>
      <p:sp>
        <p:nvSpPr>
          <p:cNvPr id="12" name="动作按钮: 第一张 11">
            <a:hlinkClick r:id="rId2" action="ppaction://hlinksldjump" highlightClick="1"/>
          </p:cNvPr>
          <p:cNvSpPr/>
          <p:nvPr/>
        </p:nvSpPr>
        <p:spPr>
          <a:xfrm>
            <a:off x="8902083" y="5361356"/>
            <a:ext cx="241918" cy="22918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9778" tIns="34889" rIns="69778" bIns="34889"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1"/>
          <p:cNvSpPr txBox="1"/>
          <p:nvPr/>
        </p:nvSpPr>
        <p:spPr>
          <a:xfrm>
            <a:off x="225743" y="1319057"/>
            <a:ext cx="8833485" cy="3207385"/>
          </a:xfrm>
          <a:prstGeom prst="rect">
            <a:avLst/>
          </a:prstGeom>
          <a:solidFill>
            <a:schemeClr val="bg1"/>
          </a:solidFill>
        </p:spPr>
        <p:txBody>
          <a:bodyPr wrap="square" lIns="68580" tIns="34290" rIns="68580" bIns="34290" rtlCol="0" anchor="t">
            <a:spAutoFit/>
          </a:bodyPr>
          <a:lstStyle/>
          <a:p>
            <a:pPr defTabSz="685165">
              <a:lnSpc>
                <a:spcPct val="150000"/>
              </a:lnSpc>
              <a:defRPr/>
            </a:pPr>
            <a:r>
              <a:rPr lang="zh-CN" altLang="en-US" sz="21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1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  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下列声现象中能说明声音传递能量的是（　　）</a:t>
            </a:r>
          </a:p>
          <a:p>
            <a:pPr defTabSz="685165">
              <a:defRPr/>
            </a:pPr>
            <a:endParaRPr lang="en-US" altLang="zh-CN" sz="2400" b="1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defTabSz="685165">
              <a:defRPr/>
            </a:pPr>
            <a:endParaRPr lang="zh-CN" altLang="en-US" sz="2400" b="1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defTabSz="685165">
              <a:defRPr/>
            </a:pPr>
            <a:endParaRPr lang="zh-CN" altLang="en-US" sz="2400" b="1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defTabSz="685165">
              <a:defRPr/>
            </a:pPr>
            <a:endParaRPr lang="zh-CN" altLang="en-US" sz="2400" b="1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defTabSz="685165">
              <a:defRPr/>
            </a:pPr>
            <a:endParaRPr lang="zh-CN" altLang="en-US" sz="2400" b="1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defTabSz="685165">
              <a:defRPr/>
            </a:pP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A．烛焰晃动      B．钢尺振动      C．蝙蝠发现昆虫  D．倒车雷达 </a:t>
            </a:r>
          </a:p>
          <a:p>
            <a:pPr defTabSz="685165">
              <a:defRPr/>
            </a:pPr>
            <a:endParaRPr lang="zh-CN" altLang="en-US" sz="2400" b="1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4160" y="2519316"/>
            <a:ext cx="1871663" cy="129349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rcRect b="17114"/>
          <a:stretch>
            <a:fillRect/>
          </a:stretch>
        </p:blipFill>
        <p:spPr>
          <a:xfrm>
            <a:off x="6894026" y="2594086"/>
            <a:ext cx="1893570" cy="121872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63284" y="2594086"/>
            <a:ext cx="1912620" cy="121872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470140" y="2519315"/>
            <a:ext cx="2075498" cy="1293494"/>
          </a:xfrm>
          <a:prstGeom prst="rect">
            <a:avLst/>
          </a:prstGeom>
        </p:spPr>
      </p:pic>
      <p:sp>
        <p:nvSpPr>
          <p:cNvPr id="10" name="文本框 5"/>
          <p:cNvSpPr txBox="1"/>
          <p:nvPr/>
        </p:nvSpPr>
        <p:spPr>
          <a:xfrm>
            <a:off x="6421632" y="1409568"/>
            <a:ext cx="525304" cy="484748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 defTabSz="685165">
              <a:defRPr/>
            </a:pPr>
            <a:r>
              <a:rPr lang="zh-CN" altLang="en-US" sz="27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A</a:t>
            </a:r>
          </a:p>
        </p:txBody>
      </p:sp>
      <p:grpSp>
        <p:nvGrpSpPr>
          <p:cNvPr id="11" name="组合 3"/>
          <p:cNvGrpSpPr/>
          <p:nvPr/>
        </p:nvGrpSpPr>
        <p:grpSpPr>
          <a:xfrm>
            <a:off x="3377396" y="724607"/>
            <a:ext cx="1879600" cy="477054"/>
            <a:chOff x="497257" y="753279"/>
            <a:chExt cx="1881032" cy="477860"/>
          </a:xfrm>
        </p:grpSpPr>
        <p:grpSp>
          <p:nvGrpSpPr>
            <p:cNvPr id="13" name="组合 2"/>
            <p:cNvGrpSpPr/>
            <p:nvPr/>
          </p:nvGrpSpPr>
          <p:grpSpPr>
            <a:xfrm>
              <a:off x="552450" y="789083"/>
              <a:ext cx="1787356" cy="419195"/>
              <a:chOff x="3014293" y="-540899"/>
              <a:chExt cx="1787356" cy="419195"/>
            </a:xfrm>
          </p:grpSpPr>
          <p:sp>
            <p:nvSpPr>
              <p:cNvPr id="15" name="缺角矩形 14"/>
              <p:cNvSpPr/>
              <p:nvPr/>
            </p:nvSpPr>
            <p:spPr>
              <a:xfrm>
                <a:off x="3470665" y="-540130"/>
                <a:ext cx="419419" cy="418217"/>
              </a:xfrm>
              <a:prstGeom prst="plaque">
                <a:avLst/>
              </a:prstGeom>
              <a:solidFill>
                <a:srgbClr val="00B9FA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3765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6" name="缺角矩形 15"/>
              <p:cNvSpPr/>
              <p:nvPr/>
            </p:nvSpPr>
            <p:spPr>
              <a:xfrm>
                <a:off x="3926625" y="-540130"/>
                <a:ext cx="419419" cy="418217"/>
              </a:xfrm>
              <a:prstGeom prst="plaque">
                <a:avLst/>
              </a:prstGeom>
              <a:solidFill>
                <a:srgbClr val="FFBF53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3765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7" name="缺角矩形 16"/>
              <p:cNvSpPr/>
              <p:nvPr/>
            </p:nvSpPr>
            <p:spPr>
              <a:xfrm>
                <a:off x="4382584" y="-540130"/>
                <a:ext cx="419419" cy="418217"/>
              </a:xfrm>
              <a:prstGeom prst="plaque">
                <a:avLst/>
              </a:prstGeom>
              <a:solidFill>
                <a:srgbClr val="00B05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3765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8" name="缺角矩形 17"/>
              <p:cNvSpPr/>
              <p:nvPr/>
            </p:nvSpPr>
            <p:spPr>
              <a:xfrm>
                <a:off x="3014705" y="-540130"/>
                <a:ext cx="419419" cy="418217"/>
              </a:xfrm>
              <a:prstGeom prst="plaque">
                <a:avLst/>
              </a:prstGeom>
              <a:solidFill>
                <a:srgbClr val="F07474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3765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14" name="矩形 1"/>
            <p:cNvSpPr>
              <a:spLocks noChangeArrowheads="1"/>
            </p:cNvSpPr>
            <p:nvPr/>
          </p:nvSpPr>
          <p:spPr bwMode="auto">
            <a:xfrm>
              <a:off x="497257" y="753279"/>
              <a:ext cx="1881032" cy="4778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defTabSz="913765" eaLnBrk="0" hangingPunct="0">
                <a:defRPr/>
              </a:pPr>
              <a:r>
                <a:rPr lang="zh-CN" altLang="en-US" sz="2500" b="1" kern="0">
                  <a:solidFill>
                    <a:sysClr val="window" lastClr="FFFFFF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连接中考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42"/>
          <p:cNvSpPr/>
          <p:nvPr/>
        </p:nvSpPr>
        <p:spPr bwMode="auto">
          <a:xfrm>
            <a:off x="0" y="507394"/>
            <a:ext cx="2399742" cy="413008"/>
          </a:xfrm>
          <a:custGeom>
            <a:avLst/>
            <a:gdLst/>
            <a:ahLst/>
            <a:cxnLst>
              <a:cxn ang="0">
                <a:pos x="0" y="9144"/>
              </a:cxn>
              <a:cxn ang="0">
                <a:pos x="2679192" y="0"/>
              </a:cxn>
              <a:cxn ang="0">
                <a:pos x="3118104" y="548640"/>
              </a:cxn>
              <a:cxn ang="0">
                <a:pos x="0" y="548640"/>
              </a:cxn>
              <a:cxn ang="0">
                <a:pos x="0" y="9144"/>
              </a:cxn>
            </a:cxnLst>
            <a:rect l="0" t="0" r="r" b="b"/>
            <a:pathLst>
              <a:path w="3118104" h="548640">
                <a:moveTo>
                  <a:pt x="0" y="9144"/>
                </a:moveTo>
                <a:lnTo>
                  <a:pt x="2679192" y="0"/>
                </a:lnTo>
                <a:lnTo>
                  <a:pt x="3118104" y="548640"/>
                </a:lnTo>
                <a:lnTo>
                  <a:pt x="0" y="548640"/>
                </a:lnTo>
                <a:lnTo>
                  <a:pt x="0" y="9144"/>
                </a:lnTo>
                <a:close/>
              </a:path>
            </a:pathLst>
          </a:custGeom>
          <a:solidFill>
            <a:srgbClr val="8FBE7C"/>
          </a:solidFill>
          <a:ln w="9525">
            <a:noFill/>
            <a:round/>
          </a:ln>
        </p:spPr>
        <p:txBody>
          <a:bodyPr lIns="69778" tIns="34889" rIns="69778" bIns="34889" anchor="ctr"/>
          <a:lstStyle/>
          <a:p>
            <a:endParaRPr lang="zh-CN" altLang="en-US"/>
          </a:p>
        </p:txBody>
      </p:sp>
      <p:sp>
        <p:nvSpPr>
          <p:cNvPr id="4" name="文本框 123"/>
          <p:cNvSpPr txBox="1">
            <a:spLocks noChangeArrowheads="1"/>
          </p:cNvSpPr>
          <p:nvPr/>
        </p:nvSpPr>
        <p:spPr bwMode="auto">
          <a:xfrm>
            <a:off x="125759" y="487252"/>
            <a:ext cx="1714281" cy="4397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9778" tIns="34889" rIns="69778" bIns="34889">
            <a:spAutoFit/>
          </a:bodyPr>
          <a:lstStyle/>
          <a:p>
            <a:r>
              <a:rPr lang="zh-CN" altLang="en-US" sz="24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课堂检测</a:t>
            </a:r>
          </a:p>
        </p:txBody>
      </p:sp>
      <p:sp>
        <p:nvSpPr>
          <p:cNvPr id="12" name="动作按钮: 第一张 11">
            <a:hlinkClick r:id="rId2" action="ppaction://hlinksldjump" highlightClick="1"/>
          </p:cNvPr>
          <p:cNvSpPr/>
          <p:nvPr/>
        </p:nvSpPr>
        <p:spPr>
          <a:xfrm>
            <a:off x="8902083" y="4914316"/>
            <a:ext cx="241918" cy="22918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9778" tIns="34889" rIns="69778" bIns="34889"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2"/>
          <p:cNvSpPr txBox="1"/>
          <p:nvPr/>
        </p:nvSpPr>
        <p:spPr>
          <a:xfrm>
            <a:off x="210981" y="1279208"/>
            <a:ext cx="8695373" cy="1177245"/>
          </a:xfrm>
          <a:prstGeom prst="rect">
            <a:avLst/>
          </a:prstGeom>
          <a:solidFill>
            <a:schemeClr val="bg1"/>
          </a:solidFill>
        </p:spPr>
        <p:txBody>
          <a:bodyPr wrap="square" lIns="68580" tIns="34290" rIns="68580" bIns="34290" rtlCol="0" anchor="t">
            <a:spAutoFit/>
          </a:bodyPr>
          <a:lstStyle/>
          <a:p>
            <a:pPr defTabSz="685165">
              <a:lnSpc>
                <a:spcPct val="150000"/>
              </a:lnSpc>
              <a:defRPr/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（2018•盘锦）长时间大音量用耳机听音乐会使耳膜受损，是因为声音能够传递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______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，为此需要减小声音的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__________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</a:p>
        </p:txBody>
      </p:sp>
      <p:sp>
        <p:nvSpPr>
          <p:cNvPr id="6" name="文本框 3"/>
          <p:cNvSpPr txBox="1"/>
          <p:nvPr/>
        </p:nvSpPr>
        <p:spPr>
          <a:xfrm>
            <a:off x="2818911" y="1889286"/>
            <a:ext cx="756457" cy="438581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pPr defTabSz="685165">
              <a:defRPr/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仿宋" panose="02010609060101010101" charset="-122"/>
                <a:cs typeface="Times New Roman" panose="02020603050405020304" pitchFamily="18" charset="0"/>
                <a:sym typeface="+mn-ea"/>
              </a:rPr>
              <a:t>能量</a:t>
            </a:r>
          </a:p>
        </p:txBody>
      </p:sp>
      <p:sp>
        <p:nvSpPr>
          <p:cNvPr id="7" name="文本框 4"/>
          <p:cNvSpPr txBox="1"/>
          <p:nvPr/>
        </p:nvSpPr>
        <p:spPr>
          <a:xfrm>
            <a:off x="7149769" y="1867379"/>
            <a:ext cx="756457" cy="438581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pPr defTabSz="685165">
              <a:defRPr/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仿宋" panose="02010609060101010101" charset="-122"/>
                <a:cs typeface="Times New Roman" panose="02020603050405020304" pitchFamily="18" charset="0"/>
                <a:sym typeface="+mn-ea"/>
              </a:rPr>
              <a:t>响度</a:t>
            </a:r>
          </a:p>
        </p:txBody>
      </p:sp>
      <p:sp>
        <p:nvSpPr>
          <p:cNvPr id="8" name="文本框 6"/>
          <p:cNvSpPr txBox="1"/>
          <p:nvPr/>
        </p:nvSpPr>
        <p:spPr>
          <a:xfrm>
            <a:off x="210980" y="2543176"/>
            <a:ext cx="8597265" cy="2284571"/>
          </a:xfrm>
          <a:prstGeom prst="rect">
            <a:avLst/>
          </a:prstGeom>
          <a:solidFill>
            <a:schemeClr val="bg1"/>
          </a:solidFill>
        </p:spPr>
        <p:txBody>
          <a:bodyPr wrap="square" lIns="68580" tIns="34290" rIns="68580" bIns="34290" rtlCol="0" anchor="t">
            <a:spAutoFit/>
          </a:bodyPr>
          <a:lstStyle/>
          <a:p>
            <a:pPr defTabSz="685165">
              <a:lnSpc>
                <a:spcPct val="150000"/>
              </a:lnSpc>
              <a:defRPr/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2.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（2017•黄冈）学校在“5•12”汶川大地震纪念日举行防震逃生演练，同学们听到广播中的警报声迅速离开教室，说明声波可以传递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_________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（选填“信息”或“能量”），声波通过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________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传到同学们的耳朵中。</a:t>
            </a:r>
          </a:p>
        </p:txBody>
      </p:sp>
      <p:sp>
        <p:nvSpPr>
          <p:cNvPr id="9" name="文本框 7"/>
          <p:cNvSpPr txBox="1"/>
          <p:nvPr/>
        </p:nvSpPr>
        <p:spPr>
          <a:xfrm>
            <a:off x="1875951" y="3747614"/>
            <a:ext cx="756457" cy="438581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pPr defTabSz="685165">
              <a:defRPr/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仿宋" panose="02010609060101010101" charset="-122"/>
                <a:cs typeface="Times New Roman" panose="02020603050405020304" pitchFamily="18" charset="0"/>
                <a:sym typeface="+mn-ea"/>
              </a:rPr>
              <a:t>信息</a:t>
            </a:r>
          </a:p>
        </p:txBody>
      </p:sp>
      <p:sp>
        <p:nvSpPr>
          <p:cNvPr id="10" name="文本框 8"/>
          <p:cNvSpPr txBox="1"/>
          <p:nvPr/>
        </p:nvSpPr>
        <p:spPr>
          <a:xfrm>
            <a:off x="479110" y="4292920"/>
            <a:ext cx="756457" cy="438581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pPr defTabSz="685165">
              <a:defRPr/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仿宋" panose="02010609060101010101" charset="-122"/>
                <a:cs typeface="Times New Roman" panose="02020603050405020304" pitchFamily="18" charset="0"/>
                <a:sym typeface="+mn-ea"/>
              </a:rPr>
              <a:t>空气</a:t>
            </a:r>
          </a:p>
        </p:txBody>
      </p:sp>
      <p:grpSp>
        <p:nvGrpSpPr>
          <p:cNvPr id="11" name="组合 3"/>
          <p:cNvGrpSpPr/>
          <p:nvPr/>
        </p:nvGrpSpPr>
        <p:grpSpPr>
          <a:xfrm>
            <a:off x="3125440" y="588648"/>
            <a:ext cx="2480310" cy="477175"/>
            <a:chOff x="5083" y="1140"/>
            <a:chExt cx="3905" cy="751"/>
          </a:xfrm>
        </p:grpSpPr>
        <p:grpSp>
          <p:nvGrpSpPr>
            <p:cNvPr id="13" name="组合 1"/>
            <p:cNvGrpSpPr>
              <a:grpSpLocks noChangeAspect="1"/>
            </p:cNvGrpSpPr>
            <p:nvPr/>
          </p:nvGrpSpPr>
          <p:grpSpPr>
            <a:xfrm>
              <a:off x="5138" y="1168"/>
              <a:ext cx="3797" cy="710"/>
              <a:chOff x="3564387" y="597378"/>
              <a:chExt cx="2247990" cy="419195"/>
            </a:xfrm>
          </p:grpSpPr>
          <p:sp>
            <p:nvSpPr>
              <p:cNvPr id="15" name="缺角矩形 14"/>
              <p:cNvSpPr/>
              <p:nvPr/>
            </p:nvSpPr>
            <p:spPr>
              <a:xfrm rot="3000000">
                <a:off x="4021527" y="597147"/>
                <a:ext cx="418939" cy="418763"/>
              </a:xfrm>
              <a:prstGeom prst="plaque">
                <a:avLst/>
              </a:prstGeom>
              <a:solidFill>
                <a:srgbClr val="00B9FA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3765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6" name="缺角矩形 15"/>
              <p:cNvSpPr/>
              <p:nvPr/>
            </p:nvSpPr>
            <p:spPr>
              <a:xfrm rot="3000000">
                <a:off x="4478765" y="597147"/>
                <a:ext cx="418939" cy="418764"/>
              </a:xfrm>
              <a:prstGeom prst="plaque">
                <a:avLst/>
              </a:prstGeom>
              <a:solidFill>
                <a:srgbClr val="FFBF53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3765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7" name="缺角矩形 16"/>
              <p:cNvSpPr/>
              <p:nvPr/>
            </p:nvSpPr>
            <p:spPr>
              <a:xfrm rot="3000000">
                <a:off x="4936001" y="597147"/>
                <a:ext cx="418939" cy="418763"/>
              </a:xfrm>
              <a:prstGeom prst="plaque">
                <a:avLst/>
              </a:prstGeom>
              <a:solidFill>
                <a:srgbClr val="00B05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3765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8" name="缺角矩形 17"/>
              <p:cNvSpPr/>
              <p:nvPr/>
            </p:nvSpPr>
            <p:spPr>
              <a:xfrm rot="3000000">
                <a:off x="3564291" y="597147"/>
                <a:ext cx="418939" cy="418764"/>
              </a:xfrm>
              <a:prstGeom prst="plaque">
                <a:avLst/>
              </a:prstGeom>
              <a:solidFill>
                <a:srgbClr val="F07474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3765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" name="缺角矩形 18"/>
              <p:cNvSpPr/>
              <p:nvPr/>
            </p:nvSpPr>
            <p:spPr>
              <a:xfrm rot="3000000">
                <a:off x="5393238" y="597147"/>
                <a:ext cx="418939" cy="418764"/>
              </a:xfrm>
              <a:prstGeom prst="plaque">
                <a:avLst/>
              </a:prstGeom>
              <a:solidFill>
                <a:srgbClr val="FFBF53">
                  <a:lumMod val="50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3765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14" name="TextBox 15"/>
            <p:cNvSpPr txBox="1">
              <a:spLocks noChangeArrowheads="1"/>
            </p:cNvSpPr>
            <p:nvPr/>
          </p:nvSpPr>
          <p:spPr bwMode="auto">
            <a:xfrm>
              <a:off x="5083" y="1140"/>
              <a:ext cx="3905" cy="7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defTabSz="913765" eaLnBrk="0" hangingPunct="0">
                <a:defRPr/>
              </a:pPr>
              <a:r>
                <a:rPr lang="zh-CN" altLang="en-US" sz="2500" b="1" kern="0">
                  <a:solidFill>
                    <a:sysClr val="window" lastClr="FFFFFF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基础巩固题</a:t>
              </a:r>
              <a:endParaRPr lang="en-US" altLang="zh-CN" sz="2500" b="1" kern="0">
                <a:solidFill>
                  <a:sysClr val="window" lastClr="FFFF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  <p:bldP spid="1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42"/>
          <p:cNvSpPr/>
          <p:nvPr/>
        </p:nvSpPr>
        <p:spPr bwMode="auto">
          <a:xfrm>
            <a:off x="0" y="507394"/>
            <a:ext cx="2399742" cy="413008"/>
          </a:xfrm>
          <a:custGeom>
            <a:avLst/>
            <a:gdLst/>
            <a:ahLst/>
            <a:cxnLst>
              <a:cxn ang="0">
                <a:pos x="0" y="9144"/>
              </a:cxn>
              <a:cxn ang="0">
                <a:pos x="2679192" y="0"/>
              </a:cxn>
              <a:cxn ang="0">
                <a:pos x="3118104" y="548640"/>
              </a:cxn>
              <a:cxn ang="0">
                <a:pos x="0" y="548640"/>
              </a:cxn>
              <a:cxn ang="0">
                <a:pos x="0" y="9144"/>
              </a:cxn>
            </a:cxnLst>
            <a:rect l="0" t="0" r="r" b="b"/>
            <a:pathLst>
              <a:path w="3118104" h="548640">
                <a:moveTo>
                  <a:pt x="0" y="9144"/>
                </a:moveTo>
                <a:lnTo>
                  <a:pt x="2679192" y="0"/>
                </a:lnTo>
                <a:lnTo>
                  <a:pt x="3118104" y="548640"/>
                </a:lnTo>
                <a:lnTo>
                  <a:pt x="0" y="548640"/>
                </a:lnTo>
                <a:lnTo>
                  <a:pt x="0" y="9144"/>
                </a:lnTo>
                <a:close/>
              </a:path>
            </a:pathLst>
          </a:custGeom>
          <a:solidFill>
            <a:srgbClr val="8FBE7C"/>
          </a:solidFill>
          <a:ln w="9525">
            <a:noFill/>
            <a:round/>
          </a:ln>
        </p:spPr>
        <p:txBody>
          <a:bodyPr lIns="69778" tIns="34889" rIns="69778" bIns="34889" anchor="ctr"/>
          <a:lstStyle/>
          <a:p>
            <a:endParaRPr lang="zh-CN" altLang="en-US"/>
          </a:p>
        </p:txBody>
      </p:sp>
      <p:sp>
        <p:nvSpPr>
          <p:cNvPr id="4" name="文本框 123"/>
          <p:cNvSpPr txBox="1">
            <a:spLocks noChangeArrowheads="1"/>
          </p:cNvSpPr>
          <p:nvPr/>
        </p:nvSpPr>
        <p:spPr bwMode="auto">
          <a:xfrm>
            <a:off x="125759" y="506302"/>
            <a:ext cx="1714281" cy="4397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9778" tIns="34889" rIns="69778" bIns="34889">
            <a:spAutoFit/>
          </a:bodyPr>
          <a:lstStyle/>
          <a:p>
            <a:r>
              <a:rPr lang="zh-CN" altLang="en-US" sz="24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课堂检测</a:t>
            </a:r>
          </a:p>
        </p:txBody>
      </p:sp>
      <p:sp>
        <p:nvSpPr>
          <p:cNvPr id="12" name="动作按钮: 第一张 11">
            <a:hlinkClick r:id="rId2" action="ppaction://hlinksldjump" highlightClick="1"/>
          </p:cNvPr>
          <p:cNvSpPr/>
          <p:nvPr/>
        </p:nvSpPr>
        <p:spPr>
          <a:xfrm>
            <a:off x="8902083" y="5347386"/>
            <a:ext cx="241918" cy="22918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9778" tIns="34889" rIns="69778" bIns="34889"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2"/>
          <p:cNvSpPr txBox="1"/>
          <p:nvPr/>
        </p:nvSpPr>
        <p:spPr>
          <a:xfrm>
            <a:off x="360999" y="1806577"/>
            <a:ext cx="8207693" cy="530915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 defTabSz="685165">
              <a:lnSpc>
                <a:spcPts val="3630"/>
              </a:lnSpc>
              <a:defRPr/>
            </a:pPr>
            <a:endParaRPr lang="zh-CN" altLang="en-US" sz="2400" b="1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文本框 1"/>
          <p:cNvSpPr txBox="1"/>
          <p:nvPr/>
        </p:nvSpPr>
        <p:spPr>
          <a:xfrm>
            <a:off x="380523" y="1509739"/>
            <a:ext cx="8402479" cy="2838450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 defTabSz="685165">
              <a:lnSpc>
                <a:spcPct val="150000"/>
              </a:lnSpc>
              <a:defRPr/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3.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声音可以传递能量与信息。下列利用声传递能量的是（　　）</a:t>
            </a:r>
          </a:p>
          <a:p>
            <a:pPr defTabSz="685165">
              <a:lnSpc>
                <a:spcPct val="150000"/>
              </a:lnSpc>
              <a:defRPr/>
            </a:pP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A．利用超声波清洗机清洗眼镜 </a:t>
            </a:r>
          </a:p>
          <a:p>
            <a:pPr defTabSz="685165">
              <a:lnSpc>
                <a:spcPct val="150000"/>
              </a:lnSpc>
              <a:defRPr/>
            </a:pP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B．医生通过听诊器给病人诊病 </a:t>
            </a:r>
          </a:p>
          <a:p>
            <a:pPr defTabSz="685165">
              <a:lnSpc>
                <a:spcPct val="150000"/>
              </a:lnSpc>
              <a:defRPr/>
            </a:pP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C．利用超声波检测锅炉有无裂纹 </a:t>
            </a:r>
          </a:p>
          <a:p>
            <a:pPr defTabSz="685165">
              <a:lnSpc>
                <a:spcPct val="150000"/>
              </a:lnSpc>
              <a:defRPr/>
            </a:pP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D．盲人利用超声导盲仪探测前进道路上的障碍物 </a:t>
            </a:r>
          </a:p>
        </p:txBody>
      </p:sp>
      <p:sp>
        <p:nvSpPr>
          <p:cNvPr id="7" name="文本框 3"/>
          <p:cNvSpPr txBox="1"/>
          <p:nvPr/>
        </p:nvSpPr>
        <p:spPr>
          <a:xfrm>
            <a:off x="8175913" y="1575497"/>
            <a:ext cx="361317" cy="530915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pPr defTabSz="685165">
              <a:lnSpc>
                <a:spcPts val="3630"/>
              </a:lnSpc>
              <a:defRPr/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A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42"/>
          <p:cNvSpPr/>
          <p:nvPr/>
        </p:nvSpPr>
        <p:spPr bwMode="auto">
          <a:xfrm>
            <a:off x="0" y="528349"/>
            <a:ext cx="2399742" cy="413008"/>
          </a:xfrm>
          <a:custGeom>
            <a:avLst/>
            <a:gdLst/>
            <a:ahLst/>
            <a:cxnLst>
              <a:cxn ang="0">
                <a:pos x="0" y="9144"/>
              </a:cxn>
              <a:cxn ang="0">
                <a:pos x="2679192" y="0"/>
              </a:cxn>
              <a:cxn ang="0">
                <a:pos x="3118104" y="548640"/>
              </a:cxn>
              <a:cxn ang="0">
                <a:pos x="0" y="548640"/>
              </a:cxn>
              <a:cxn ang="0">
                <a:pos x="0" y="9144"/>
              </a:cxn>
            </a:cxnLst>
            <a:rect l="0" t="0" r="r" b="b"/>
            <a:pathLst>
              <a:path w="3118104" h="548640">
                <a:moveTo>
                  <a:pt x="0" y="9144"/>
                </a:moveTo>
                <a:lnTo>
                  <a:pt x="2679192" y="0"/>
                </a:lnTo>
                <a:lnTo>
                  <a:pt x="3118104" y="548640"/>
                </a:lnTo>
                <a:lnTo>
                  <a:pt x="0" y="548640"/>
                </a:lnTo>
                <a:lnTo>
                  <a:pt x="0" y="9144"/>
                </a:lnTo>
                <a:close/>
              </a:path>
            </a:pathLst>
          </a:custGeom>
          <a:solidFill>
            <a:srgbClr val="8FBE7C"/>
          </a:solidFill>
          <a:ln w="9525">
            <a:noFill/>
            <a:round/>
          </a:ln>
        </p:spPr>
        <p:txBody>
          <a:bodyPr lIns="69778" tIns="34889" rIns="69778" bIns="34889" anchor="ctr"/>
          <a:lstStyle/>
          <a:p>
            <a:endParaRPr lang="zh-CN" altLang="en-US"/>
          </a:p>
        </p:txBody>
      </p:sp>
      <p:sp>
        <p:nvSpPr>
          <p:cNvPr id="4" name="文本框 123"/>
          <p:cNvSpPr txBox="1">
            <a:spLocks noChangeArrowheads="1"/>
          </p:cNvSpPr>
          <p:nvPr/>
        </p:nvSpPr>
        <p:spPr bwMode="auto">
          <a:xfrm>
            <a:off x="125759" y="517732"/>
            <a:ext cx="1714281" cy="4397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9778" tIns="34889" rIns="69778" bIns="34889">
            <a:spAutoFit/>
          </a:bodyPr>
          <a:lstStyle/>
          <a:p>
            <a:r>
              <a:rPr lang="zh-CN" altLang="en-US" sz="24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课堂检测</a:t>
            </a:r>
          </a:p>
        </p:txBody>
      </p:sp>
      <p:sp>
        <p:nvSpPr>
          <p:cNvPr id="12" name="动作按钮: 第一张 11">
            <a:hlinkClick r:id="rId2" action="ppaction://hlinksldjump" highlightClick="1"/>
          </p:cNvPr>
          <p:cNvSpPr/>
          <p:nvPr/>
        </p:nvSpPr>
        <p:spPr>
          <a:xfrm>
            <a:off x="8902083" y="5368341"/>
            <a:ext cx="241918" cy="22918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9778" tIns="34889" rIns="69778" bIns="34889"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1"/>
          <p:cNvSpPr txBox="1"/>
          <p:nvPr/>
        </p:nvSpPr>
        <p:spPr>
          <a:xfrm>
            <a:off x="142875" y="1318157"/>
            <a:ext cx="8782526" cy="3614836"/>
          </a:xfrm>
          <a:prstGeom prst="rect">
            <a:avLst/>
          </a:prstGeom>
          <a:solidFill>
            <a:schemeClr val="bg1"/>
          </a:solidFill>
        </p:spPr>
        <p:txBody>
          <a:bodyPr wrap="square" lIns="68580" tIns="34290" rIns="68580" bIns="34290" rtlCol="0" anchor="t">
            <a:spAutoFit/>
          </a:bodyPr>
          <a:lstStyle/>
          <a:p>
            <a:pPr defTabSz="685165">
              <a:lnSpc>
                <a:spcPct val="120000"/>
              </a:lnSpc>
              <a:defRPr/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4. 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超声导盲手杖可以发射超声波探测周围5 m内障碍物的情况,并处理成语音信号及时播放出来,达到“以听代视”的效果。该手杖可帮助盲人辨别障碍物的方位、距离、大小甚至形状等信息。下列说法中正确的是 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      ）</a:t>
            </a:r>
            <a:endParaRPr lang="en-US" altLang="zh-CN" sz="2400" b="1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lvl="1" defTabSz="685165">
              <a:lnSpc>
                <a:spcPct val="120000"/>
              </a:lnSpc>
              <a:defRPr/>
            </a:pP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A.超声波的频率低于20 Hz                    </a:t>
            </a:r>
          </a:p>
          <a:p>
            <a:pPr lvl="1" defTabSz="685165">
              <a:lnSpc>
                <a:spcPct val="120000"/>
              </a:lnSpc>
              <a:defRPr/>
            </a:pP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B.超声波信号会对使用者造成电磁波辐射危害</a:t>
            </a:r>
          </a:p>
          <a:p>
            <a:pPr lvl="1" defTabSz="685165">
              <a:lnSpc>
                <a:spcPct val="120000"/>
              </a:lnSpc>
              <a:defRPr/>
            </a:pP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C.超声波信号遇到障碍物后不会发生反射现象</a:t>
            </a:r>
          </a:p>
          <a:p>
            <a:pPr lvl="1" defTabSz="685165">
              <a:lnSpc>
                <a:spcPct val="120000"/>
              </a:lnSpc>
              <a:defRPr/>
            </a:pP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D.该导盲杖对障碍物的定位原理与蝙蝠的定位原理相同</a:t>
            </a:r>
          </a:p>
        </p:txBody>
      </p:sp>
      <p:sp>
        <p:nvSpPr>
          <p:cNvPr id="6" name="文本框 6"/>
          <p:cNvSpPr txBox="1"/>
          <p:nvPr/>
        </p:nvSpPr>
        <p:spPr>
          <a:xfrm>
            <a:off x="2844821" y="2619477"/>
            <a:ext cx="361317" cy="512448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pPr defTabSz="685165">
              <a:lnSpc>
                <a:spcPct val="120000"/>
              </a:lnSpc>
              <a:defRPr/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D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42"/>
          <p:cNvSpPr/>
          <p:nvPr/>
        </p:nvSpPr>
        <p:spPr bwMode="auto">
          <a:xfrm>
            <a:off x="-7620" y="513744"/>
            <a:ext cx="2399742" cy="413008"/>
          </a:xfrm>
          <a:custGeom>
            <a:avLst/>
            <a:gdLst/>
            <a:ahLst/>
            <a:cxnLst>
              <a:cxn ang="0">
                <a:pos x="0" y="9144"/>
              </a:cxn>
              <a:cxn ang="0">
                <a:pos x="2679192" y="0"/>
              </a:cxn>
              <a:cxn ang="0">
                <a:pos x="3118104" y="548640"/>
              </a:cxn>
              <a:cxn ang="0">
                <a:pos x="0" y="548640"/>
              </a:cxn>
              <a:cxn ang="0">
                <a:pos x="0" y="9144"/>
              </a:cxn>
            </a:cxnLst>
            <a:rect l="0" t="0" r="r" b="b"/>
            <a:pathLst>
              <a:path w="3118104" h="548640">
                <a:moveTo>
                  <a:pt x="0" y="9144"/>
                </a:moveTo>
                <a:lnTo>
                  <a:pt x="2679192" y="0"/>
                </a:lnTo>
                <a:lnTo>
                  <a:pt x="3118104" y="548640"/>
                </a:lnTo>
                <a:lnTo>
                  <a:pt x="0" y="548640"/>
                </a:lnTo>
                <a:lnTo>
                  <a:pt x="0" y="9144"/>
                </a:lnTo>
                <a:close/>
              </a:path>
            </a:pathLst>
          </a:custGeom>
          <a:solidFill>
            <a:srgbClr val="8FBE7C"/>
          </a:solidFill>
          <a:ln w="9525">
            <a:noFill/>
            <a:round/>
          </a:ln>
        </p:spPr>
        <p:txBody>
          <a:bodyPr lIns="69778" tIns="34889" rIns="69778" bIns="34889" anchor="ctr"/>
          <a:lstStyle/>
          <a:p>
            <a:endParaRPr lang="zh-CN" altLang="en-US"/>
          </a:p>
        </p:txBody>
      </p:sp>
      <p:sp>
        <p:nvSpPr>
          <p:cNvPr id="4" name="文本框 123"/>
          <p:cNvSpPr txBox="1">
            <a:spLocks noChangeArrowheads="1"/>
          </p:cNvSpPr>
          <p:nvPr/>
        </p:nvSpPr>
        <p:spPr bwMode="auto">
          <a:xfrm>
            <a:off x="118139" y="503127"/>
            <a:ext cx="1714281" cy="4397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9778" tIns="34889" rIns="69778" bIns="34889">
            <a:spAutoFit/>
          </a:bodyPr>
          <a:lstStyle/>
          <a:p>
            <a:r>
              <a:rPr lang="zh-CN" altLang="en-US" sz="24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课堂检测</a:t>
            </a:r>
          </a:p>
        </p:txBody>
      </p:sp>
      <p:sp>
        <p:nvSpPr>
          <p:cNvPr id="12" name="动作按钮: 第一张 11">
            <a:hlinkClick r:id="rId2" action="ppaction://hlinksldjump" highlightClick="1"/>
          </p:cNvPr>
          <p:cNvSpPr/>
          <p:nvPr/>
        </p:nvSpPr>
        <p:spPr>
          <a:xfrm>
            <a:off x="8894463" y="5193081"/>
            <a:ext cx="241918" cy="22918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9778" tIns="34889" rIns="69778" bIns="34889"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1"/>
          <p:cNvSpPr txBox="1"/>
          <p:nvPr/>
        </p:nvSpPr>
        <p:spPr>
          <a:xfrm>
            <a:off x="70011" y="1261747"/>
            <a:ext cx="8977313" cy="3792379"/>
          </a:xfrm>
          <a:prstGeom prst="rect">
            <a:avLst/>
          </a:prstGeom>
          <a:solidFill>
            <a:schemeClr val="bg1"/>
          </a:solidFill>
        </p:spPr>
        <p:txBody>
          <a:bodyPr wrap="square" lIns="68580" tIns="34290" rIns="68580" bIns="34290" rtlCol="0" anchor="t">
            <a:spAutoFit/>
          </a:bodyPr>
          <a:lstStyle/>
          <a:p>
            <a:pPr defTabSz="685165">
              <a:lnSpc>
                <a:spcPts val="3630"/>
              </a:lnSpc>
              <a:defRPr/>
            </a:pP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 把一块石头扔进水里，可以看到一圈一圈的波纹向四周散去，水面上的树叶也随之起伏。我们说，扔石头的能量通过水波传给了树叶。声波也是一种波。那么，声波能传递能量吗？请你设计实验并进行判断。             </a:t>
            </a:r>
          </a:p>
          <a:p>
            <a:pPr defTabSz="685165">
              <a:lnSpc>
                <a:spcPts val="3630"/>
              </a:lnSpc>
              <a:defRPr/>
            </a:pP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（1）写出你选用的实验器材：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_____________________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</a:p>
          <a:p>
            <a:pPr defTabSz="685165">
              <a:lnSpc>
                <a:spcPts val="3630"/>
              </a:lnSpc>
              <a:defRPr/>
            </a:pP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（2）简述操作方法、实验现象和结论：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________________________________________________________________________________________________________________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</a:p>
        </p:txBody>
      </p:sp>
      <p:sp>
        <p:nvSpPr>
          <p:cNvPr id="6" name="文本框 2"/>
          <p:cNvSpPr txBox="1"/>
          <p:nvPr/>
        </p:nvSpPr>
        <p:spPr>
          <a:xfrm>
            <a:off x="4264157" y="3123137"/>
            <a:ext cx="3228287" cy="438581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pPr defTabSz="685165">
              <a:defRPr/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仿宋" panose="02010609060101010101" charset="-122"/>
                <a:cs typeface="Times New Roman" panose="02020603050405020304" pitchFamily="18" charset="0"/>
                <a:sym typeface="+mn-ea"/>
              </a:rPr>
              <a:t>组合音响，点燃的蜡烛</a:t>
            </a:r>
          </a:p>
        </p:txBody>
      </p:sp>
      <p:sp>
        <p:nvSpPr>
          <p:cNvPr id="7" name="文本框 3"/>
          <p:cNvSpPr txBox="1"/>
          <p:nvPr/>
        </p:nvSpPr>
        <p:spPr>
          <a:xfrm>
            <a:off x="679949" y="4118213"/>
            <a:ext cx="7489031" cy="807244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 defTabSz="685165">
              <a:defRPr/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仿宋" panose="02010609060101010101" charset="-122"/>
                <a:cs typeface="Times New Roman" panose="02020603050405020304" pitchFamily="18" charset="0"/>
                <a:sym typeface="+mn-ea"/>
              </a:rPr>
              <a:t>打开组合音响放大声音，将点燃的蜡烛放在音响前，火焰跳动，说明声音能传递能量</a:t>
            </a:r>
            <a:endParaRPr lang="en-US" altLang="zh-CN" sz="2400" b="1" u="sng">
              <a:solidFill>
                <a:srgbClr val="FF0000"/>
              </a:solidFill>
              <a:latin typeface="Times New Roman" panose="02020603050405020304" pitchFamily="18" charset="0"/>
              <a:ea typeface="仿宋" panose="02010609060101010101" charset="-122"/>
              <a:cs typeface="Times New Roman" panose="02020603050405020304" pitchFamily="18" charset="0"/>
              <a:sym typeface="+mn-ea"/>
            </a:endParaRPr>
          </a:p>
        </p:txBody>
      </p:sp>
      <p:grpSp>
        <p:nvGrpSpPr>
          <p:cNvPr id="8" name="组合 1"/>
          <p:cNvGrpSpPr>
            <a:grpSpLocks noChangeAspect="1"/>
          </p:cNvGrpSpPr>
          <p:nvPr/>
        </p:nvGrpSpPr>
        <p:grpSpPr>
          <a:xfrm>
            <a:off x="3260657" y="689639"/>
            <a:ext cx="2220790" cy="419577"/>
            <a:chOff x="3577707" y="597377"/>
            <a:chExt cx="2221350" cy="419196"/>
          </a:xfrm>
        </p:grpSpPr>
        <p:sp>
          <p:nvSpPr>
            <p:cNvPr id="9" name="缺角矩形 8"/>
            <p:cNvSpPr>
              <a:spLocks noChangeArrowheads="1"/>
            </p:cNvSpPr>
            <p:nvPr/>
          </p:nvSpPr>
          <p:spPr bwMode="auto">
            <a:xfrm rot="3000000">
              <a:off x="4014831" y="597567"/>
              <a:ext cx="419195" cy="418816"/>
            </a:xfrm>
            <a:prstGeom prst="plaque">
              <a:avLst>
                <a:gd name="adj" fmla="val 16667"/>
              </a:avLst>
            </a:prstGeom>
            <a:solidFill>
              <a:srgbClr val="008BBB"/>
            </a:solidFill>
            <a:ln w="25400" algn="ctr">
              <a:noFill/>
              <a:miter lim="800000"/>
            </a:ln>
          </p:spPr>
          <p:txBody>
            <a:bodyPr rot="10800000" vert="eaVert" lIns="121917" tIns="60958" rIns="121917" bIns="60958" anchor="ctr"/>
            <a:lstStyle/>
            <a:p>
              <a:pPr algn="ctr" defTabSz="914400" eaLnBrk="0" hangingPunct="0">
                <a:defRPr/>
              </a:pPr>
              <a:endParaRPr kumimoji="1" lang="zh-CN" altLang="en-US" sz="1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0" name="缺角矩形 9"/>
            <p:cNvSpPr>
              <a:spLocks noChangeArrowheads="1"/>
            </p:cNvSpPr>
            <p:nvPr/>
          </p:nvSpPr>
          <p:spPr bwMode="auto">
            <a:xfrm rot="3000000">
              <a:off x="4472125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FD9F00"/>
            </a:solidFill>
            <a:ln w="25400" algn="ctr">
              <a:noFill/>
              <a:miter lim="800000"/>
            </a:ln>
          </p:spPr>
          <p:txBody>
            <a:bodyPr rot="10800000" vert="eaVert" lIns="121917" tIns="60958" rIns="121917" bIns="60958" anchor="ctr"/>
            <a:lstStyle/>
            <a:p>
              <a:pPr algn="ctr" defTabSz="914400" eaLnBrk="0" hangingPunct="0">
                <a:defRPr/>
              </a:pPr>
              <a:endParaRPr kumimoji="1" lang="zh-CN" altLang="en-US" sz="1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1" name="缺角矩形 23"/>
            <p:cNvSpPr>
              <a:spLocks noChangeArrowheads="1"/>
            </p:cNvSpPr>
            <p:nvPr/>
          </p:nvSpPr>
          <p:spPr bwMode="auto">
            <a:xfrm rot="3000000">
              <a:off x="4942739" y="597567"/>
              <a:ext cx="419195" cy="418816"/>
            </a:xfrm>
            <a:prstGeom prst="plaque">
              <a:avLst>
                <a:gd name="adj" fmla="val 16667"/>
              </a:avLst>
            </a:prstGeom>
            <a:solidFill>
              <a:srgbClr val="00B050"/>
            </a:solidFill>
            <a:ln w="25400" algn="ctr">
              <a:noFill/>
              <a:miter lim="800000"/>
            </a:ln>
          </p:spPr>
          <p:txBody>
            <a:bodyPr rot="10800000" vert="eaVert" lIns="121917" tIns="60958" rIns="121917" bIns="60958" anchor="ctr"/>
            <a:lstStyle/>
            <a:p>
              <a:pPr algn="ctr" defTabSz="914400" eaLnBrk="0" hangingPunct="0">
                <a:defRPr/>
              </a:pPr>
              <a:endParaRPr kumimoji="1" lang="zh-CN" altLang="en-US" sz="1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3" name="缺角矩形 24"/>
            <p:cNvSpPr>
              <a:spLocks noChangeArrowheads="1"/>
            </p:cNvSpPr>
            <p:nvPr/>
          </p:nvSpPr>
          <p:spPr bwMode="auto">
            <a:xfrm rot="3000000">
              <a:off x="3577517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E72424"/>
            </a:solidFill>
            <a:ln w="25400" algn="ctr">
              <a:noFill/>
              <a:miter lim="800000"/>
            </a:ln>
          </p:spPr>
          <p:txBody>
            <a:bodyPr rot="10800000" vert="eaVert" lIns="121917" tIns="60958" rIns="121917" bIns="60958" anchor="ctr"/>
            <a:lstStyle/>
            <a:p>
              <a:pPr algn="ctr" defTabSz="914400" eaLnBrk="0" hangingPunct="0">
                <a:defRPr/>
              </a:pPr>
              <a:endParaRPr kumimoji="1" lang="zh-CN" altLang="en-US" sz="1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4" name="缺角矩形 25"/>
            <p:cNvSpPr>
              <a:spLocks noChangeArrowheads="1"/>
            </p:cNvSpPr>
            <p:nvPr/>
          </p:nvSpPr>
          <p:spPr bwMode="auto">
            <a:xfrm rot="3000000">
              <a:off x="5380052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A96A00"/>
            </a:solidFill>
            <a:ln w="25400" algn="ctr">
              <a:noFill/>
              <a:miter lim="800000"/>
            </a:ln>
          </p:spPr>
          <p:txBody>
            <a:bodyPr rot="10800000" vert="eaVert" lIns="121917" tIns="60958" rIns="121917" bIns="60958" anchor="ctr"/>
            <a:lstStyle/>
            <a:p>
              <a:pPr algn="ctr" defTabSz="914400" eaLnBrk="0" hangingPunct="0">
                <a:defRPr/>
              </a:pPr>
              <a:endParaRPr kumimoji="1" lang="zh-CN" altLang="en-US" sz="1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5" name="TextBox 15"/>
          <p:cNvSpPr txBox="1">
            <a:spLocks noChangeArrowheads="1"/>
          </p:cNvSpPr>
          <p:nvPr/>
        </p:nvSpPr>
        <p:spPr bwMode="auto">
          <a:xfrm>
            <a:off x="3238062" y="660926"/>
            <a:ext cx="2252663" cy="47700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438" tIns="45719" rIns="91438" bIns="45719">
            <a:spAutoFit/>
          </a:bodyPr>
          <a:lstStyle/>
          <a:p>
            <a:pPr algn="dist" defTabSz="914400" eaLnBrk="0" hangingPunct="0">
              <a:defRPr/>
            </a:pPr>
            <a:r>
              <a:rPr lang="zh-CN" altLang="en-US" sz="2500" b="1" kern="0">
                <a:solidFill>
                  <a:sysClr val="window" lastClr="FFFF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能力提升题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42"/>
          <p:cNvSpPr/>
          <p:nvPr/>
        </p:nvSpPr>
        <p:spPr bwMode="auto">
          <a:xfrm>
            <a:off x="0" y="465484"/>
            <a:ext cx="2399742" cy="413008"/>
          </a:xfrm>
          <a:custGeom>
            <a:avLst/>
            <a:gdLst/>
            <a:ahLst/>
            <a:cxnLst>
              <a:cxn ang="0">
                <a:pos x="0" y="9144"/>
              </a:cxn>
              <a:cxn ang="0">
                <a:pos x="2679192" y="0"/>
              </a:cxn>
              <a:cxn ang="0">
                <a:pos x="3118104" y="548640"/>
              </a:cxn>
              <a:cxn ang="0">
                <a:pos x="0" y="548640"/>
              </a:cxn>
              <a:cxn ang="0">
                <a:pos x="0" y="9144"/>
              </a:cxn>
            </a:cxnLst>
            <a:rect l="0" t="0" r="r" b="b"/>
            <a:pathLst>
              <a:path w="3118104" h="548640">
                <a:moveTo>
                  <a:pt x="0" y="9144"/>
                </a:moveTo>
                <a:lnTo>
                  <a:pt x="2679192" y="0"/>
                </a:lnTo>
                <a:lnTo>
                  <a:pt x="3118104" y="548640"/>
                </a:lnTo>
                <a:lnTo>
                  <a:pt x="0" y="548640"/>
                </a:lnTo>
                <a:lnTo>
                  <a:pt x="0" y="9144"/>
                </a:lnTo>
                <a:close/>
              </a:path>
            </a:pathLst>
          </a:custGeom>
          <a:solidFill>
            <a:srgbClr val="8FBE7C"/>
          </a:solidFill>
          <a:ln w="9525">
            <a:noFill/>
            <a:round/>
          </a:ln>
        </p:spPr>
        <p:txBody>
          <a:bodyPr lIns="69778" tIns="34889" rIns="69778" bIns="34889" anchor="ctr"/>
          <a:lstStyle/>
          <a:p>
            <a:endParaRPr lang="zh-CN" altLang="en-US"/>
          </a:p>
        </p:txBody>
      </p:sp>
      <p:sp>
        <p:nvSpPr>
          <p:cNvPr id="4" name="文本框 123"/>
          <p:cNvSpPr txBox="1">
            <a:spLocks noChangeArrowheads="1"/>
          </p:cNvSpPr>
          <p:nvPr/>
        </p:nvSpPr>
        <p:spPr bwMode="auto">
          <a:xfrm>
            <a:off x="125759" y="464392"/>
            <a:ext cx="1714281" cy="4397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9778" tIns="34889" rIns="69778" bIns="34889">
            <a:spAutoFit/>
          </a:bodyPr>
          <a:lstStyle/>
          <a:p>
            <a:r>
              <a:rPr lang="zh-CN" altLang="en-US" sz="24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新知导入</a:t>
            </a:r>
          </a:p>
        </p:txBody>
      </p:sp>
      <p:sp>
        <p:nvSpPr>
          <p:cNvPr id="12" name="动作按钮: 第一张 11">
            <a:hlinkClick r:id="rId2" action="ppaction://hlinksldjump" highlightClick="1"/>
          </p:cNvPr>
          <p:cNvSpPr/>
          <p:nvPr/>
        </p:nvSpPr>
        <p:spPr>
          <a:xfrm>
            <a:off x="8902083" y="5116881"/>
            <a:ext cx="241918" cy="22918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9778" tIns="34889" rIns="69778" bIns="34889"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100"/>
          <p:cNvSpPr txBox="1"/>
          <p:nvPr/>
        </p:nvSpPr>
        <p:spPr>
          <a:xfrm>
            <a:off x="268606" y="3494407"/>
            <a:ext cx="4497705" cy="1546577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defTabSz="685165">
              <a:defRPr/>
            </a:pPr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金刚钻、人造宝石等属于超硬材料,你知道它们是怎样加工的吗?怎样才能在宝石上加工出不同形状的小孔呢?</a:t>
            </a:r>
          </a:p>
        </p:txBody>
      </p:sp>
      <p:pic>
        <p:nvPicPr>
          <p:cNvPr id="6" name="文本占位符 40963" descr="W0200802124607993050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60635" y="763840"/>
            <a:ext cx="3581876" cy="2548414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7" name="文本框 40965"/>
          <p:cNvSpPr txBox="1"/>
          <p:nvPr/>
        </p:nvSpPr>
        <p:spPr>
          <a:xfrm>
            <a:off x="5060635" y="3679072"/>
            <a:ext cx="3581876" cy="11772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defTabSz="685165">
              <a:defRPr/>
            </a:pPr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蝙蝠在漆黑的夜晚，是怎样躲避障碍物和捕食猎物的</a:t>
            </a:r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?</a:t>
            </a: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82730" y="920385"/>
            <a:ext cx="3869456" cy="2391869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  <p:cond evt="onBegin" delay="0">
                          <p:tn val="9"/>
                        </p:cond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42"/>
          <p:cNvSpPr/>
          <p:nvPr/>
        </p:nvSpPr>
        <p:spPr bwMode="auto">
          <a:xfrm>
            <a:off x="0" y="507394"/>
            <a:ext cx="2399742" cy="413008"/>
          </a:xfrm>
          <a:custGeom>
            <a:avLst/>
            <a:gdLst/>
            <a:ahLst/>
            <a:cxnLst>
              <a:cxn ang="0">
                <a:pos x="0" y="9144"/>
              </a:cxn>
              <a:cxn ang="0">
                <a:pos x="2679192" y="0"/>
              </a:cxn>
              <a:cxn ang="0">
                <a:pos x="3118104" y="548640"/>
              </a:cxn>
              <a:cxn ang="0">
                <a:pos x="0" y="548640"/>
              </a:cxn>
              <a:cxn ang="0">
                <a:pos x="0" y="9144"/>
              </a:cxn>
            </a:cxnLst>
            <a:rect l="0" t="0" r="r" b="b"/>
            <a:pathLst>
              <a:path w="3118104" h="548640">
                <a:moveTo>
                  <a:pt x="0" y="9144"/>
                </a:moveTo>
                <a:lnTo>
                  <a:pt x="2679192" y="0"/>
                </a:lnTo>
                <a:lnTo>
                  <a:pt x="3118104" y="548640"/>
                </a:lnTo>
                <a:lnTo>
                  <a:pt x="0" y="548640"/>
                </a:lnTo>
                <a:lnTo>
                  <a:pt x="0" y="9144"/>
                </a:lnTo>
                <a:close/>
              </a:path>
            </a:pathLst>
          </a:custGeom>
          <a:solidFill>
            <a:srgbClr val="8FBE7C"/>
          </a:solidFill>
          <a:ln w="9525">
            <a:noFill/>
            <a:round/>
          </a:ln>
        </p:spPr>
        <p:txBody>
          <a:bodyPr lIns="69778" tIns="34889" rIns="69778" bIns="34889" anchor="ctr"/>
          <a:lstStyle/>
          <a:p>
            <a:endParaRPr lang="zh-CN" altLang="en-US"/>
          </a:p>
        </p:txBody>
      </p:sp>
      <p:sp>
        <p:nvSpPr>
          <p:cNvPr id="4" name="文本框 123"/>
          <p:cNvSpPr txBox="1">
            <a:spLocks noChangeArrowheads="1"/>
          </p:cNvSpPr>
          <p:nvPr/>
        </p:nvSpPr>
        <p:spPr bwMode="auto">
          <a:xfrm>
            <a:off x="125759" y="506302"/>
            <a:ext cx="1714281" cy="4397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9778" tIns="34889" rIns="69778" bIns="34889">
            <a:spAutoFit/>
          </a:bodyPr>
          <a:lstStyle/>
          <a:p>
            <a:r>
              <a:rPr lang="zh-CN" altLang="en-US" sz="24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课堂小结</a:t>
            </a:r>
          </a:p>
        </p:txBody>
      </p:sp>
      <p:sp>
        <p:nvSpPr>
          <p:cNvPr id="12" name="动作按钮: 第一张 11">
            <a:hlinkClick r:id="rId2" action="ppaction://hlinksldjump" highlightClick="1"/>
          </p:cNvPr>
          <p:cNvSpPr/>
          <p:nvPr/>
        </p:nvSpPr>
        <p:spPr>
          <a:xfrm>
            <a:off x="8902083" y="5200701"/>
            <a:ext cx="241918" cy="22918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9778" tIns="34889" rIns="69778" bIns="34889"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65540"/>
          <p:cNvSpPr txBox="1"/>
          <p:nvPr/>
        </p:nvSpPr>
        <p:spPr>
          <a:xfrm>
            <a:off x="1100377" y="1045254"/>
            <a:ext cx="5200650" cy="437674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defTabSz="685165">
              <a:spcBef>
                <a:spcPct val="50000"/>
              </a:spcBef>
              <a:buClr>
                <a:srgbClr val="FFFFFF"/>
              </a:buClr>
              <a:defRPr/>
            </a:pPr>
            <a:r>
              <a:rPr lang="en-US" altLang="zh-CN" sz="2400" b="1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声与信息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——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声能够传递信息。</a:t>
            </a:r>
          </a:p>
        </p:txBody>
      </p:sp>
      <p:sp>
        <p:nvSpPr>
          <p:cNvPr id="6" name="文本框 65541"/>
          <p:cNvSpPr txBox="1"/>
          <p:nvPr/>
        </p:nvSpPr>
        <p:spPr>
          <a:xfrm>
            <a:off x="1100377" y="1712279"/>
            <a:ext cx="5314950" cy="437674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defTabSz="685165">
              <a:spcBef>
                <a:spcPct val="50000"/>
              </a:spcBef>
              <a:buClr>
                <a:srgbClr val="FFFFFF"/>
              </a:buClr>
              <a:defRPr/>
            </a:pPr>
            <a:r>
              <a:rPr lang="en-US" altLang="zh-CN" sz="2400" b="1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2.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声与能量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——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声波能传递能量。</a:t>
            </a:r>
          </a:p>
        </p:txBody>
      </p:sp>
      <p:sp>
        <p:nvSpPr>
          <p:cNvPr id="7" name="左大括号 6"/>
          <p:cNvSpPr/>
          <p:nvPr/>
        </p:nvSpPr>
        <p:spPr>
          <a:xfrm>
            <a:off x="1424228" y="2602867"/>
            <a:ext cx="485775" cy="2321719"/>
          </a:xfrm>
          <a:prstGeom prst="leftBrace">
            <a:avLst>
              <a:gd name="adj1" fmla="val 39828"/>
              <a:gd name="adj2" fmla="val 50000"/>
            </a:avLst>
          </a:prstGeom>
          <a:noFill/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lIns="68580" tIns="34290" rIns="68580" bIns="34290"/>
          <a:lstStyle/>
          <a:p>
            <a:pPr defTabSz="685165">
              <a:defRPr/>
            </a:pPr>
            <a:endParaRPr lang="zh-CN" altLang="en-US" sz="240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65549"/>
          <p:cNvSpPr txBox="1"/>
          <p:nvPr/>
        </p:nvSpPr>
        <p:spPr>
          <a:xfrm>
            <a:off x="1910239" y="2494758"/>
            <a:ext cx="5946458" cy="4385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defTabSz="685165">
              <a:spcBef>
                <a:spcPct val="50000"/>
              </a:spcBef>
              <a:defRPr/>
            </a:pP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声在医疗上的应用：（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超、彩超、雾化）</a:t>
            </a:r>
          </a:p>
        </p:txBody>
      </p:sp>
      <p:sp>
        <p:nvSpPr>
          <p:cNvPr id="9" name="文本框 65551"/>
          <p:cNvSpPr txBox="1"/>
          <p:nvPr/>
        </p:nvSpPr>
        <p:spPr>
          <a:xfrm>
            <a:off x="1910239" y="3103857"/>
            <a:ext cx="6743700" cy="4385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defTabSz="685165">
              <a:spcBef>
                <a:spcPct val="50000"/>
              </a:spcBef>
              <a:defRPr/>
            </a:pP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声在工业上的应用：（钻孔、切削、探伤、清洗）</a:t>
            </a:r>
          </a:p>
        </p:txBody>
      </p:sp>
      <p:sp>
        <p:nvSpPr>
          <p:cNvPr id="10" name="文本框 65552"/>
          <p:cNvSpPr txBox="1"/>
          <p:nvPr/>
        </p:nvSpPr>
        <p:spPr>
          <a:xfrm>
            <a:off x="1910003" y="3763726"/>
            <a:ext cx="6543199" cy="4385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defTabSz="685165">
              <a:spcBef>
                <a:spcPct val="50000"/>
              </a:spcBef>
              <a:defRPr/>
            </a:pP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声在军事上的应用：（声呐、次声波武器）</a:t>
            </a:r>
          </a:p>
        </p:txBody>
      </p:sp>
      <p:sp>
        <p:nvSpPr>
          <p:cNvPr id="11" name="文本框 65553"/>
          <p:cNvSpPr txBox="1"/>
          <p:nvPr/>
        </p:nvSpPr>
        <p:spPr>
          <a:xfrm>
            <a:off x="1910239" y="4468274"/>
            <a:ext cx="6034564" cy="4385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defTabSz="685165">
              <a:spcBef>
                <a:spcPct val="50000"/>
              </a:spcBef>
              <a:defRPr/>
            </a:pP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声在生活上的应用：（超声波加湿器）</a:t>
            </a:r>
          </a:p>
        </p:txBody>
      </p:sp>
      <p:sp>
        <p:nvSpPr>
          <p:cNvPr id="13" name="文本框 65554"/>
          <p:cNvSpPr txBox="1"/>
          <p:nvPr/>
        </p:nvSpPr>
        <p:spPr>
          <a:xfrm>
            <a:off x="846461" y="3092427"/>
            <a:ext cx="507831" cy="1512094"/>
          </a:xfrm>
          <a:prstGeom prst="rect">
            <a:avLst/>
          </a:prstGeom>
          <a:noFill/>
          <a:ln w="9525">
            <a:noFill/>
          </a:ln>
        </p:spPr>
        <p:txBody>
          <a:bodyPr vert="eaVert" lIns="68580" tIns="34290" rIns="68580" bIns="34290">
            <a:spAutoFit/>
          </a:bodyPr>
          <a:lstStyle/>
          <a:p>
            <a:pPr defTabSz="685165">
              <a:spcBef>
                <a:spcPct val="50000"/>
              </a:spcBef>
              <a:defRPr/>
            </a:pPr>
            <a:r>
              <a:rPr lang="zh-CN" altLang="en-US" sz="24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声的利用</a:t>
            </a:r>
          </a:p>
        </p:txBody>
      </p:sp>
      <p:sp>
        <p:nvSpPr>
          <p:cNvPr id="14" name="文本框 65555"/>
          <p:cNvSpPr txBox="1"/>
          <p:nvPr/>
        </p:nvSpPr>
        <p:spPr>
          <a:xfrm>
            <a:off x="1100377" y="2494521"/>
            <a:ext cx="972740" cy="437674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defTabSz="685165">
              <a:spcBef>
                <a:spcPct val="50000"/>
              </a:spcBef>
              <a:defRPr/>
            </a:pPr>
            <a:r>
              <a:rPr lang="en-US" altLang="zh-CN" sz="2400" b="1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  <p:cond evt="onBegin" delay="0">
                          <p:tn val="8"/>
                        </p:cond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  <p:cond evt="onBegin" delay="0">
                          <p:tn val="14"/>
                        </p:cond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  <p:cond evt="onBegin" delay="0">
                          <p:tn val="19"/>
                        </p:cond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  <p:cond evt="onBegin" delay="0">
                          <p:tn val="24"/>
                        </p:cond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  <p:cond evt="onBegin" delay="0">
                          <p:tn val="29"/>
                        </p:cond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  <p:cond evt="onBegin" delay="0">
                          <p:tn val="34"/>
                        </p:cond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  <p:cond evt="onBegin" delay="0">
                          <p:tn val="39"/>
                        </p:cond>
                      </p:stCondLst>
                      <p:childTnLst>
                        <p:par>
                          <p:cTn id="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  <p:cond evt="onBegin" delay="0">
                          <p:tn val="44"/>
                        </p:cond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  <p:bldP spid="9" grpId="0"/>
      <p:bldP spid="10" grpId="0"/>
      <p:bldP spid="11" grpId="0"/>
      <p:bldP spid="13" grpId="0"/>
      <p:bldP spid="1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42"/>
          <p:cNvSpPr/>
          <p:nvPr/>
        </p:nvSpPr>
        <p:spPr bwMode="auto">
          <a:xfrm>
            <a:off x="0" y="535334"/>
            <a:ext cx="2399742" cy="413008"/>
          </a:xfrm>
          <a:custGeom>
            <a:avLst/>
            <a:gdLst/>
            <a:ahLst/>
            <a:cxnLst>
              <a:cxn ang="0">
                <a:pos x="0" y="9144"/>
              </a:cxn>
              <a:cxn ang="0">
                <a:pos x="2679192" y="0"/>
              </a:cxn>
              <a:cxn ang="0">
                <a:pos x="3118104" y="548640"/>
              </a:cxn>
              <a:cxn ang="0">
                <a:pos x="0" y="548640"/>
              </a:cxn>
              <a:cxn ang="0">
                <a:pos x="0" y="9144"/>
              </a:cxn>
            </a:cxnLst>
            <a:rect l="0" t="0" r="r" b="b"/>
            <a:pathLst>
              <a:path w="3118104" h="548640">
                <a:moveTo>
                  <a:pt x="0" y="9144"/>
                </a:moveTo>
                <a:lnTo>
                  <a:pt x="2679192" y="0"/>
                </a:lnTo>
                <a:lnTo>
                  <a:pt x="3118104" y="548640"/>
                </a:lnTo>
                <a:lnTo>
                  <a:pt x="0" y="548640"/>
                </a:lnTo>
                <a:lnTo>
                  <a:pt x="0" y="9144"/>
                </a:lnTo>
                <a:close/>
              </a:path>
            </a:pathLst>
          </a:custGeom>
          <a:solidFill>
            <a:srgbClr val="8FBE7C"/>
          </a:solidFill>
          <a:ln w="9525">
            <a:noFill/>
            <a:round/>
          </a:ln>
        </p:spPr>
        <p:txBody>
          <a:bodyPr lIns="69778" tIns="34889" rIns="69778" bIns="34889" anchor="ctr"/>
          <a:lstStyle/>
          <a:p>
            <a:endParaRPr lang="zh-CN" altLang="en-US"/>
          </a:p>
        </p:txBody>
      </p:sp>
      <p:sp>
        <p:nvSpPr>
          <p:cNvPr id="4" name="文本框 123"/>
          <p:cNvSpPr txBox="1">
            <a:spLocks noChangeArrowheads="1"/>
          </p:cNvSpPr>
          <p:nvPr/>
        </p:nvSpPr>
        <p:spPr bwMode="auto">
          <a:xfrm>
            <a:off x="125759" y="505667"/>
            <a:ext cx="1714281" cy="4397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9778" tIns="34889" rIns="69778" bIns="34889">
            <a:spAutoFit/>
          </a:bodyPr>
          <a:lstStyle/>
          <a:p>
            <a:r>
              <a:rPr lang="zh-CN" altLang="en-US" sz="24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课后作业</a:t>
            </a:r>
          </a:p>
        </p:txBody>
      </p:sp>
      <p:sp>
        <p:nvSpPr>
          <p:cNvPr id="12" name="动作按钮: 第一张 11">
            <a:hlinkClick r:id="rId2" action="ppaction://hlinksldjump" highlightClick="1"/>
          </p:cNvPr>
          <p:cNvSpPr/>
          <p:nvPr/>
        </p:nvSpPr>
        <p:spPr>
          <a:xfrm>
            <a:off x="8902083" y="5375326"/>
            <a:ext cx="241918" cy="22918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9778" tIns="34889" rIns="69778" bIns="34889"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062450" y="2323928"/>
            <a:ext cx="1968809" cy="79970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000" b="1" spc="300">
                <a:solidFill>
                  <a:srgbClr val="178AA1">
                    <a:lumMod val="10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1.</a:t>
            </a:r>
            <a:r>
              <a:rPr lang="zh-CN" altLang="en-US" sz="2000" b="1" spc="300">
                <a:solidFill>
                  <a:srgbClr val="178AA1">
                    <a:lumMod val="10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教材作业</a:t>
            </a:r>
            <a:endParaRPr lang="en-US" altLang="zh-CN" sz="2000" b="1" spc="300">
              <a:solidFill>
                <a:srgbClr val="178AA1">
                  <a:lumMod val="10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000" b="1" spc="300">
                <a:solidFill>
                  <a:srgbClr val="178AA1">
                    <a:lumMod val="10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2.</a:t>
            </a:r>
            <a:r>
              <a:rPr lang="zh-CN" altLang="en-US" sz="2000" b="1" spc="300">
                <a:solidFill>
                  <a:srgbClr val="178AA1">
                    <a:lumMod val="10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练习册作业</a:t>
            </a: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42"/>
          <p:cNvSpPr/>
          <p:nvPr/>
        </p:nvSpPr>
        <p:spPr bwMode="auto">
          <a:xfrm>
            <a:off x="0" y="538302"/>
            <a:ext cx="2399742" cy="413008"/>
          </a:xfrm>
          <a:custGeom>
            <a:avLst/>
            <a:gdLst/>
            <a:ahLst/>
            <a:cxnLst>
              <a:cxn ang="0">
                <a:pos x="0" y="9144"/>
              </a:cxn>
              <a:cxn ang="0">
                <a:pos x="2679192" y="0"/>
              </a:cxn>
              <a:cxn ang="0">
                <a:pos x="3118104" y="548640"/>
              </a:cxn>
              <a:cxn ang="0">
                <a:pos x="0" y="548640"/>
              </a:cxn>
              <a:cxn ang="0">
                <a:pos x="0" y="9144"/>
              </a:cxn>
            </a:cxnLst>
            <a:rect l="0" t="0" r="r" b="b"/>
            <a:pathLst>
              <a:path w="3118104" h="548640">
                <a:moveTo>
                  <a:pt x="0" y="9144"/>
                </a:moveTo>
                <a:lnTo>
                  <a:pt x="2679192" y="0"/>
                </a:lnTo>
                <a:lnTo>
                  <a:pt x="3118104" y="548640"/>
                </a:lnTo>
                <a:lnTo>
                  <a:pt x="0" y="548640"/>
                </a:lnTo>
                <a:lnTo>
                  <a:pt x="0" y="9144"/>
                </a:lnTo>
                <a:close/>
              </a:path>
            </a:pathLst>
          </a:custGeom>
          <a:solidFill>
            <a:srgbClr val="8FBE7C"/>
          </a:solidFill>
          <a:ln w="9525">
            <a:noFill/>
            <a:round/>
          </a:ln>
        </p:spPr>
        <p:txBody>
          <a:bodyPr lIns="69778" tIns="34889" rIns="69778" bIns="34889" anchor="ctr"/>
          <a:lstStyle/>
          <a:p>
            <a:endParaRPr lang="zh-CN" altLang="en-US"/>
          </a:p>
        </p:txBody>
      </p:sp>
      <p:sp>
        <p:nvSpPr>
          <p:cNvPr id="4" name="文本框 123"/>
          <p:cNvSpPr txBox="1">
            <a:spLocks noChangeArrowheads="1"/>
          </p:cNvSpPr>
          <p:nvPr/>
        </p:nvSpPr>
        <p:spPr bwMode="auto">
          <a:xfrm>
            <a:off x="125759" y="518160"/>
            <a:ext cx="1714281" cy="4397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9778" tIns="34889" rIns="69778" bIns="34889">
            <a:spAutoFit/>
          </a:bodyPr>
          <a:lstStyle/>
          <a:p>
            <a:r>
              <a:rPr lang="zh-CN" altLang="en-US" sz="24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学习目标</a:t>
            </a:r>
          </a:p>
        </p:txBody>
      </p:sp>
      <p:sp>
        <p:nvSpPr>
          <p:cNvPr id="12" name="动作按钮: 第一张 11">
            <a:hlinkClick r:id="rId2" action="ppaction://hlinksldjump" highlightClick="1"/>
          </p:cNvPr>
          <p:cNvSpPr/>
          <p:nvPr/>
        </p:nvSpPr>
        <p:spPr>
          <a:xfrm>
            <a:off x="8902083" y="5375326"/>
            <a:ext cx="241918" cy="22918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9778" tIns="34889" rIns="69778" bIns="34889" rtlCol="0" anchor="ctr"/>
          <a:lstStyle/>
          <a:p>
            <a:pPr algn="ctr"/>
            <a:endParaRPr lang="zh-CN" altLang="en-US"/>
          </a:p>
        </p:txBody>
      </p:sp>
      <p:sp>
        <p:nvSpPr>
          <p:cNvPr id="5" name="内容占位符 2"/>
          <p:cNvSpPr txBox="1"/>
          <p:nvPr/>
        </p:nvSpPr>
        <p:spPr bwMode="auto">
          <a:xfrm>
            <a:off x="862268" y="1531458"/>
            <a:ext cx="7309410" cy="123109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txBody>
          <a:bodyPr lIns="68580" tIns="34290" rIns="68580" bIns="34290"/>
          <a:lstStyle>
            <a:lvl1pPr algn="l" rtl="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165">
              <a:defRPr/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1. </a:t>
            </a:r>
            <a:r>
              <a:rPr lang="zh-CN" altLang="en-US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了解声的有关知识和应用,知道声音可以传递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信息</a:t>
            </a:r>
            <a:r>
              <a:rPr lang="zh-CN" altLang="en-US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和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能量</a:t>
            </a:r>
            <a:r>
              <a:rPr lang="zh-CN" altLang="en-US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。</a:t>
            </a:r>
            <a:endParaRPr lang="zh-CN" altLang="zh-CN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内容占位符 2"/>
          <p:cNvSpPr txBox="1"/>
          <p:nvPr/>
        </p:nvSpPr>
        <p:spPr bwMode="auto">
          <a:xfrm>
            <a:off x="886167" y="2980585"/>
            <a:ext cx="7276758" cy="113788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txBody>
          <a:bodyPr lIns="68580" tIns="34290" rIns="68580" bIns="34290"/>
          <a:lstStyle>
            <a:lvl1pPr algn="l" rtl="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165">
              <a:defRPr/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2. </a:t>
            </a:r>
            <a:r>
              <a:rPr lang="zh-CN" altLang="en-US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通过学习声在</a:t>
            </a:r>
            <a:r>
              <a:rPr lang="zh-CN" altLang="en-US" sz="28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现代技术中的应用,体会科学技术与社会的联系。</a:t>
            </a:r>
            <a:endParaRPr lang="zh-CN" altLang="zh-CN" sz="280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defTabSz="685165">
              <a:defRPr/>
            </a:pPr>
            <a:endParaRPr lang="zh-CN" altLang="zh-CN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685165">
              <a:defRPr/>
            </a:pPr>
            <a:endParaRPr lang="zh-CN" altLang="zh-CN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  <p:cond evt="onBegin" delay="0">
                          <p:tn val="20"/>
                        </p:cond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42"/>
          <p:cNvSpPr/>
          <p:nvPr/>
        </p:nvSpPr>
        <p:spPr bwMode="auto">
          <a:xfrm>
            <a:off x="0" y="496392"/>
            <a:ext cx="2399742" cy="413008"/>
          </a:xfrm>
          <a:custGeom>
            <a:avLst/>
            <a:gdLst/>
            <a:ahLst/>
            <a:cxnLst>
              <a:cxn ang="0">
                <a:pos x="0" y="9144"/>
              </a:cxn>
              <a:cxn ang="0">
                <a:pos x="2679192" y="0"/>
              </a:cxn>
              <a:cxn ang="0">
                <a:pos x="3118104" y="548640"/>
              </a:cxn>
              <a:cxn ang="0">
                <a:pos x="0" y="548640"/>
              </a:cxn>
              <a:cxn ang="0">
                <a:pos x="0" y="9144"/>
              </a:cxn>
            </a:cxnLst>
            <a:rect l="0" t="0" r="r" b="b"/>
            <a:pathLst>
              <a:path w="3118104" h="548640">
                <a:moveTo>
                  <a:pt x="0" y="9144"/>
                </a:moveTo>
                <a:lnTo>
                  <a:pt x="2679192" y="0"/>
                </a:lnTo>
                <a:lnTo>
                  <a:pt x="3118104" y="548640"/>
                </a:lnTo>
                <a:lnTo>
                  <a:pt x="0" y="548640"/>
                </a:lnTo>
                <a:lnTo>
                  <a:pt x="0" y="9144"/>
                </a:lnTo>
                <a:close/>
              </a:path>
            </a:pathLst>
          </a:custGeom>
          <a:solidFill>
            <a:srgbClr val="8FBE7C"/>
          </a:solidFill>
          <a:ln w="9525">
            <a:noFill/>
            <a:round/>
          </a:ln>
        </p:spPr>
        <p:txBody>
          <a:bodyPr lIns="69778" tIns="34889" rIns="69778" bIns="34889" anchor="ctr"/>
          <a:lstStyle/>
          <a:p>
            <a:endParaRPr lang="zh-CN" altLang="en-US"/>
          </a:p>
        </p:txBody>
      </p:sp>
      <p:sp>
        <p:nvSpPr>
          <p:cNvPr id="4" name="文本框 123"/>
          <p:cNvSpPr txBox="1">
            <a:spLocks noChangeArrowheads="1"/>
          </p:cNvSpPr>
          <p:nvPr/>
        </p:nvSpPr>
        <p:spPr bwMode="auto">
          <a:xfrm>
            <a:off x="125759" y="476250"/>
            <a:ext cx="1714281" cy="4397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9778" tIns="34889" rIns="69778" bIns="34889">
            <a:spAutoFit/>
          </a:bodyPr>
          <a:lstStyle/>
          <a:p>
            <a:r>
              <a:rPr lang="zh-CN" altLang="en-US" sz="24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知识探究</a:t>
            </a:r>
          </a:p>
        </p:txBody>
      </p:sp>
      <p:sp>
        <p:nvSpPr>
          <p:cNvPr id="12" name="动作按钮: 第一张 11">
            <a:hlinkClick r:id="rId2" action="ppaction://hlinksldjump" highlightClick="1"/>
          </p:cNvPr>
          <p:cNvSpPr/>
          <p:nvPr/>
        </p:nvSpPr>
        <p:spPr>
          <a:xfrm>
            <a:off x="8902083" y="5019091"/>
            <a:ext cx="241918" cy="22918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9778" tIns="34889" rIns="69778" bIns="34889"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2953228" y="609604"/>
            <a:ext cx="2997518" cy="461487"/>
            <a:chOff x="6201" y="1060"/>
            <a:chExt cx="6294" cy="969"/>
          </a:xfrm>
        </p:grpSpPr>
        <p:sp>
          <p:nvSpPr>
            <p:cNvPr id="6" name="矩形 1"/>
            <p:cNvSpPr>
              <a:spLocks noChangeArrowheads="1"/>
            </p:cNvSpPr>
            <p:nvPr/>
          </p:nvSpPr>
          <p:spPr bwMode="auto">
            <a:xfrm>
              <a:off x="6201" y="1213"/>
              <a:ext cx="2508" cy="73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algn="ctr" defTabSz="685165">
                <a:lnSpc>
                  <a:spcPct val="80000"/>
                </a:lnSpc>
                <a:defRPr/>
              </a:pPr>
              <a:r>
                <a:rPr lang="zh-CN" altLang="en-US" sz="2100">
                  <a:solidFill>
                    <a:srgbClr val="FFFFFF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知识点 </a:t>
              </a:r>
              <a:r>
                <a:rPr lang="en-US" sz="2100" b="1">
                  <a:solidFill>
                    <a:srgbClr val="FFFFFF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1</a:t>
              </a:r>
            </a:p>
          </p:txBody>
        </p:sp>
        <p:sp>
          <p:nvSpPr>
            <p:cNvPr id="7" name="文本框 1"/>
            <p:cNvSpPr txBox="1"/>
            <p:nvPr/>
          </p:nvSpPr>
          <p:spPr>
            <a:xfrm>
              <a:off x="9499" y="1060"/>
              <a:ext cx="2996" cy="969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defTabSz="685165">
                <a:defRPr/>
              </a:pPr>
              <a:r>
                <a:rPr lang="zh-CN" altLang="en-US" sz="2400" b="1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声与信息</a:t>
              </a:r>
            </a:p>
          </p:txBody>
        </p:sp>
      </p:grpSp>
      <p:sp>
        <p:nvSpPr>
          <p:cNvPr id="8" name="文本框 41997"/>
          <p:cNvSpPr txBox="1"/>
          <p:nvPr/>
        </p:nvSpPr>
        <p:spPr>
          <a:xfrm>
            <a:off x="248605" y="1064895"/>
            <a:ext cx="8953060" cy="1731243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defTabSz="685165">
              <a:lnSpc>
                <a:spcPct val="150000"/>
              </a:lnSpc>
              <a:defRPr/>
            </a:pPr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妈妈能从婴儿的啼哭声中发现宝宝情绪的变化；水手通过汽笛的回声判断悬崖的距离；医生通过超声仪器为患者诊病</a:t>
            </a:r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……</a:t>
            </a:r>
          </a:p>
          <a:p>
            <a:pPr defTabSz="685165">
              <a:lnSpc>
                <a:spcPct val="150000"/>
              </a:lnSpc>
              <a:defRPr/>
            </a:pPr>
            <a:r>
              <a:rPr lang="zh-CN" altLang="en-US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以上这些声现象，说明声能够＿＿＿＿＿。</a:t>
            </a:r>
          </a:p>
        </p:txBody>
      </p:sp>
      <p:sp>
        <p:nvSpPr>
          <p:cNvPr id="9" name="文本框 41998"/>
          <p:cNvSpPr txBox="1"/>
          <p:nvPr/>
        </p:nvSpPr>
        <p:spPr>
          <a:xfrm>
            <a:off x="4952197" y="2105833"/>
            <a:ext cx="1376018" cy="62324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pPr defTabSz="685165">
              <a:lnSpc>
                <a:spcPct val="150000"/>
              </a:lnSpc>
              <a:defRPr/>
            </a:pP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传递信息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6212" y="2796137"/>
            <a:ext cx="3696680" cy="218751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文本框 42002"/>
          <p:cNvSpPr txBox="1"/>
          <p:nvPr/>
        </p:nvSpPr>
        <p:spPr>
          <a:xfrm>
            <a:off x="4085969" y="3576639"/>
            <a:ext cx="4552566" cy="11772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defTabSz="685165">
              <a:lnSpc>
                <a:spcPct val="150000"/>
              </a:lnSpc>
              <a:defRPr/>
            </a:pPr>
            <a:r>
              <a:rPr lang="zh-CN" altLang="en-US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大象用人类听不到的 </a:t>
            </a:r>
            <a:r>
              <a:rPr lang="en-US" altLang="zh-CN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zh-CN" altLang="en-US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声音</a:t>
            </a:r>
            <a:r>
              <a:rPr lang="en-US" altLang="zh-CN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</a:p>
          <a:p>
            <a:pPr defTabSz="685165">
              <a:lnSpc>
                <a:spcPct val="150000"/>
              </a:lnSpc>
              <a:defRPr/>
            </a:pPr>
            <a:r>
              <a:rPr lang="zh-CN" altLang="en-US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进行交流，这种声是＿＿声波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</a:p>
        </p:txBody>
      </p:sp>
      <p:sp>
        <p:nvSpPr>
          <p:cNvPr id="13" name="文本框 7"/>
          <p:cNvSpPr txBox="1"/>
          <p:nvPr/>
        </p:nvSpPr>
        <p:spPr>
          <a:xfrm>
            <a:off x="6989033" y="4072853"/>
            <a:ext cx="447880" cy="62324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pPr defTabSz="685165">
              <a:lnSpc>
                <a:spcPct val="150000"/>
              </a:lnSpc>
              <a:defRPr/>
            </a:pPr>
            <a:r>
              <a:rPr lang="zh-CN" altLang="en-US" sz="2400" b="1">
                <a:solidFill>
                  <a:srgbClr val="A5002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次</a:t>
            </a:r>
          </a:p>
        </p:txBody>
      </p:sp>
      <p:sp>
        <p:nvSpPr>
          <p:cNvPr id="14" name="文本框 9"/>
          <p:cNvSpPr txBox="1"/>
          <p:nvPr/>
        </p:nvSpPr>
        <p:spPr>
          <a:xfrm>
            <a:off x="3836196" y="3029031"/>
            <a:ext cx="5223034" cy="438581"/>
          </a:xfrm>
          <a:prstGeom prst="rect">
            <a:avLst/>
          </a:prstGeom>
          <a:solidFill>
            <a:schemeClr val="bg1"/>
          </a:solidFill>
        </p:spPr>
        <p:txBody>
          <a:bodyPr wrap="square" lIns="68580" tIns="34290" rIns="68580" bIns="34290" rtlCol="0">
            <a:spAutoFit/>
          </a:bodyPr>
          <a:lstStyle/>
          <a:p>
            <a:pPr defTabSz="685165">
              <a:defRPr/>
            </a:pPr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不同的动物感受声波的频率范围不同。</a:t>
            </a:r>
          </a:p>
        </p:txBody>
      </p:sp>
      <p:grpSp>
        <p:nvGrpSpPr>
          <p:cNvPr id="15" name="组合 18"/>
          <p:cNvGrpSpPr/>
          <p:nvPr/>
        </p:nvGrpSpPr>
        <p:grpSpPr>
          <a:xfrm>
            <a:off x="2787680" y="633609"/>
            <a:ext cx="1525530" cy="461619"/>
            <a:chOff x="2094735" y="684067"/>
            <a:chExt cx="1906600" cy="615490"/>
          </a:xfrm>
        </p:grpSpPr>
        <p:sp>
          <p:nvSpPr>
            <p:cNvPr id="16" name="圆角矩形 15"/>
            <p:cNvSpPr/>
            <p:nvPr/>
          </p:nvSpPr>
          <p:spPr>
            <a:xfrm>
              <a:off x="2094735" y="684067"/>
              <a:ext cx="1906600" cy="534609"/>
            </a:xfrm>
            <a:prstGeom prst="round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defTabSz="685165" eaLnBrk="0" hangingPunct="0">
                <a:defRPr/>
              </a:pPr>
              <a:endParaRPr kumimoji="1" lang="zh-CN" altLang="en-US" b="1">
                <a:solidFill>
                  <a:srgbClr val="000000"/>
                </a:solidFill>
                <a:latin typeface="Arial"/>
                <a:ea typeface="黑体" panose="02010609060101010101" pitchFamily="49" charset="-122"/>
              </a:endParaRPr>
            </a:p>
          </p:txBody>
        </p:sp>
        <p:sp>
          <p:nvSpPr>
            <p:cNvPr id="17" name="矩形 1"/>
            <p:cNvSpPr>
              <a:spLocks noChangeArrowheads="1"/>
            </p:cNvSpPr>
            <p:nvPr/>
          </p:nvSpPr>
          <p:spPr bwMode="auto">
            <a:xfrm>
              <a:off x="2117820" y="782494"/>
              <a:ext cx="1883515" cy="51706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ctr" defTabSz="685165">
                <a:lnSpc>
                  <a:spcPct val="80000"/>
                </a:lnSpc>
              </a:pPr>
              <a:r>
                <a:rPr lang="zh-CN" altLang="en-US" sz="2400" b="1">
                  <a:solidFill>
                    <a:srgbClr val="FFFFFF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知识点 </a:t>
              </a:r>
              <a:r>
                <a:rPr lang="en-US" sz="2400" b="1">
                  <a:solidFill>
                    <a:srgbClr val="FFFFFF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1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"/>
                            </p:stCondLst>
                            <p:childTnLst>
                              <p:par>
                                <p:cTn id="1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2"/>
                            </p:stCondLst>
                            <p:childTnLst>
                              <p:par>
                                <p:cTn id="1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4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5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13" grpId="0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42"/>
          <p:cNvSpPr/>
          <p:nvPr/>
        </p:nvSpPr>
        <p:spPr bwMode="auto">
          <a:xfrm>
            <a:off x="0" y="440512"/>
            <a:ext cx="2399742" cy="413008"/>
          </a:xfrm>
          <a:custGeom>
            <a:avLst/>
            <a:gdLst/>
            <a:ahLst/>
            <a:cxnLst>
              <a:cxn ang="0">
                <a:pos x="0" y="9144"/>
              </a:cxn>
              <a:cxn ang="0">
                <a:pos x="2679192" y="0"/>
              </a:cxn>
              <a:cxn ang="0">
                <a:pos x="3118104" y="548640"/>
              </a:cxn>
              <a:cxn ang="0">
                <a:pos x="0" y="548640"/>
              </a:cxn>
              <a:cxn ang="0">
                <a:pos x="0" y="9144"/>
              </a:cxn>
            </a:cxnLst>
            <a:rect l="0" t="0" r="r" b="b"/>
            <a:pathLst>
              <a:path w="3118104" h="548640">
                <a:moveTo>
                  <a:pt x="0" y="9144"/>
                </a:moveTo>
                <a:lnTo>
                  <a:pt x="2679192" y="0"/>
                </a:lnTo>
                <a:lnTo>
                  <a:pt x="3118104" y="548640"/>
                </a:lnTo>
                <a:lnTo>
                  <a:pt x="0" y="548640"/>
                </a:lnTo>
                <a:lnTo>
                  <a:pt x="0" y="9144"/>
                </a:lnTo>
                <a:close/>
              </a:path>
            </a:pathLst>
          </a:custGeom>
          <a:solidFill>
            <a:srgbClr val="8FBE7C"/>
          </a:solidFill>
          <a:ln w="9525">
            <a:noFill/>
            <a:round/>
          </a:ln>
        </p:spPr>
        <p:txBody>
          <a:bodyPr lIns="69778" tIns="34889" rIns="69778" bIns="34889" anchor="ctr"/>
          <a:lstStyle/>
          <a:p>
            <a:endParaRPr lang="zh-CN" altLang="en-US"/>
          </a:p>
        </p:txBody>
      </p:sp>
      <p:sp>
        <p:nvSpPr>
          <p:cNvPr id="12" name="动作按钮: 第一张 11">
            <a:hlinkClick r:id="rId2" action="ppaction://hlinksldjump" highlightClick="1"/>
          </p:cNvPr>
          <p:cNvSpPr/>
          <p:nvPr/>
        </p:nvSpPr>
        <p:spPr>
          <a:xfrm>
            <a:off x="8902083" y="4970196"/>
            <a:ext cx="241918" cy="22918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9778" tIns="34889" rIns="69778" bIns="34889"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123"/>
          <p:cNvSpPr txBox="1">
            <a:spLocks noChangeArrowheads="1"/>
          </p:cNvSpPr>
          <p:nvPr/>
        </p:nvSpPr>
        <p:spPr bwMode="auto">
          <a:xfrm>
            <a:off x="125759" y="429895"/>
            <a:ext cx="1714281" cy="4397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9778" tIns="34889" rIns="69778" bIns="34889">
            <a:spAutoFit/>
          </a:bodyPr>
          <a:lstStyle/>
          <a:p>
            <a:r>
              <a:rPr lang="zh-CN" altLang="en-US" sz="24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知识探究</a:t>
            </a:r>
          </a:p>
        </p:txBody>
      </p:sp>
      <p:pic>
        <p:nvPicPr>
          <p:cNvPr id="5" name="图片 4" descr="tim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57526" y="889557"/>
            <a:ext cx="2917508" cy="1545908"/>
          </a:xfrm>
          <a:prstGeom prst="rect">
            <a:avLst/>
          </a:prstGeom>
          <a:noFill/>
        </p:spPr>
      </p:pic>
      <p:pic>
        <p:nvPicPr>
          <p:cNvPr id="6" name="图片 5" descr="timg (1)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7077" y="884557"/>
            <a:ext cx="2692241" cy="1555909"/>
          </a:xfrm>
          <a:prstGeom prst="rect">
            <a:avLst/>
          </a:prstGeom>
          <a:noFill/>
        </p:spPr>
      </p:pic>
      <p:pic>
        <p:nvPicPr>
          <p:cNvPr id="7" name="图片 6" descr="timg (3)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7077" y="3389631"/>
            <a:ext cx="2692241" cy="1574960"/>
          </a:xfrm>
          <a:prstGeom prst="rect">
            <a:avLst/>
          </a:prstGeom>
          <a:noFill/>
        </p:spPr>
      </p:pic>
      <p:pic>
        <p:nvPicPr>
          <p:cNvPr id="8" name="图片 7" descr="timg (4)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71724" y="895412"/>
            <a:ext cx="2758440" cy="1546384"/>
          </a:xfrm>
          <a:prstGeom prst="rect">
            <a:avLst/>
          </a:prstGeom>
          <a:noFill/>
        </p:spPr>
      </p:pic>
      <p:pic>
        <p:nvPicPr>
          <p:cNvPr id="9" name="图片 8" descr="timg (5)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171724" y="3389632"/>
            <a:ext cx="2758440" cy="1574959"/>
          </a:xfrm>
          <a:prstGeom prst="rect">
            <a:avLst/>
          </a:prstGeom>
          <a:noFill/>
        </p:spPr>
      </p:pic>
      <p:sp>
        <p:nvSpPr>
          <p:cNvPr id="10" name="文本框 9"/>
          <p:cNvSpPr txBox="1"/>
          <p:nvPr/>
        </p:nvSpPr>
        <p:spPr>
          <a:xfrm>
            <a:off x="197076" y="941469"/>
            <a:ext cx="1500664" cy="438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defTabSz="685165">
              <a:defRPr/>
            </a:pPr>
            <a:r>
              <a:rPr lang="zh-CN" altLang="en-US" sz="2400" b="1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火山喷发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3204579" y="904314"/>
            <a:ext cx="1139190" cy="438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defTabSz="685165">
              <a:defRPr/>
            </a:pPr>
            <a:r>
              <a:rPr lang="zh-CN" altLang="en-US" sz="2400" b="1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地震</a:t>
            </a:r>
          </a:p>
        </p:txBody>
      </p:sp>
      <p:sp>
        <p:nvSpPr>
          <p:cNvPr id="13" name="文本框 11"/>
          <p:cNvSpPr txBox="1"/>
          <p:nvPr/>
        </p:nvSpPr>
        <p:spPr>
          <a:xfrm>
            <a:off x="6268546" y="888267"/>
            <a:ext cx="959168" cy="438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defTabSz="685165">
              <a:defRPr/>
            </a:pPr>
            <a:r>
              <a:rPr lang="zh-CN" altLang="en-US" sz="2400" b="1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海啸</a:t>
            </a:r>
          </a:p>
        </p:txBody>
      </p:sp>
      <p:sp>
        <p:nvSpPr>
          <p:cNvPr id="14" name="文本框 19"/>
          <p:cNvSpPr txBox="1"/>
          <p:nvPr/>
        </p:nvSpPr>
        <p:spPr>
          <a:xfrm>
            <a:off x="196691" y="3406516"/>
            <a:ext cx="1055370" cy="438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defTabSz="685165">
              <a:defRPr/>
            </a:pPr>
            <a:r>
              <a:rPr lang="zh-CN" altLang="en-US" sz="2400" b="1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台风</a:t>
            </a:r>
          </a:p>
        </p:txBody>
      </p:sp>
      <p:sp>
        <p:nvSpPr>
          <p:cNvPr id="15" name="文本框 20"/>
          <p:cNvSpPr txBox="1"/>
          <p:nvPr/>
        </p:nvSpPr>
        <p:spPr>
          <a:xfrm>
            <a:off x="7790974" y="3406515"/>
            <a:ext cx="1139190" cy="438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defTabSz="685165">
              <a:defRPr/>
            </a:pPr>
            <a:r>
              <a:rPr lang="zh-CN" altLang="en-US" sz="2400" b="1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核爆炸</a:t>
            </a:r>
          </a:p>
        </p:txBody>
      </p:sp>
      <p:sp>
        <p:nvSpPr>
          <p:cNvPr id="16" name="文本框 21"/>
          <p:cNvSpPr txBox="1"/>
          <p:nvPr/>
        </p:nvSpPr>
        <p:spPr>
          <a:xfrm>
            <a:off x="3762029" y="435507"/>
            <a:ext cx="1163479" cy="438581"/>
          </a:xfrm>
          <a:prstGeom prst="rect">
            <a:avLst/>
          </a:prstGeom>
          <a:solidFill>
            <a:schemeClr val="accent2"/>
          </a:solidFill>
        </p:spPr>
        <p:txBody>
          <a:bodyPr wrap="square" lIns="68580" tIns="34290" rIns="68580" bIns="34290" rtlCol="0">
            <a:spAutoFit/>
          </a:bodyPr>
          <a:lstStyle/>
          <a:p>
            <a:pPr defTabSz="685165">
              <a:defRPr/>
            </a:pPr>
            <a:r>
              <a:rPr lang="zh-CN" altLang="en-US" sz="2400" b="1">
                <a:solidFill>
                  <a:srgbClr val="000000"/>
                </a:solidFill>
                <a:latin typeface="Arial"/>
                <a:ea typeface="黑体" panose="02010609060101010101" pitchFamily="49" charset="-122"/>
              </a:rPr>
              <a:t>次声波</a:t>
            </a:r>
          </a:p>
        </p:txBody>
      </p:sp>
      <p:sp>
        <p:nvSpPr>
          <p:cNvPr id="17" name="爆炸形 1 16"/>
          <p:cNvSpPr/>
          <p:nvPr/>
        </p:nvSpPr>
        <p:spPr>
          <a:xfrm>
            <a:off x="2011652" y="1361199"/>
            <a:ext cx="5236845" cy="1688783"/>
          </a:xfrm>
          <a:prstGeom prst="irregularSeal1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165">
              <a:defRPr/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都伴有次声波产生</a:t>
            </a:r>
          </a:p>
        </p:txBody>
      </p:sp>
      <p:sp>
        <p:nvSpPr>
          <p:cNvPr id="18" name="文本框 24"/>
          <p:cNvSpPr txBox="1"/>
          <p:nvPr/>
        </p:nvSpPr>
        <p:spPr>
          <a:xfrm>
            <a:off x="2889317" y="3132335"/>
            <a:ext cx="3282407" cy="191590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lIns="68580" tIns="34290" rIns="68580" bIns="34290" rtlCol="0" anchor="t">
            <a:spAutoFit/>
          </a:bodyPr>
          <a:lstStyle/>
          <a:p>
            <a:pPr defTabSz="685165">
              <a:defRPr/>
            </a:pPr>
            <a:r>
              <a:rPr lang="zh-CN" altLang="en-US"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    次声波的特点是</a:t>
            </a:r>
            <a:r>
              <a:rPr lang="zh-CN" altLang="en-US" sz="2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来源广、传播远、穿透力强</a:t>
            </a:r>
            <a:r>
              <a:rPr lang="zh-CN" altLang="en-US"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。科学家们利用它来预测台风、研究大气结构等。在军事上可以利用次声波来侦察大气中的核爆炸。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  <p:cond evt="onBegin" delay="0">
                          <p:tn val="34"/>
                        </p:cond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3" grpId="0"/>
      <p:bldP spid="14" grpId="0"/>
      <p:bldP spid="15" grpId="0"/>
      <p:bldP spid="17" grpId="0" animBg="1"/>
      <p:bldP spid="1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42"/>
          <p:cNvSpPr/>
          <p:nvPr/>
        </p:nvSpPr>
        <p:spPr bwMode="auto">
          <a:xfrm>
            <a:off x="-132715" y="119202"/>
            <a:ext cx="2399742" cy="413008"/>
          </a:xfrm>
          <a:custGeom>
            <a:avLst/>
            <a:gdLst/>
            <a:ahLst/>
            <a:cxnLst>
              <a:cxn ang="0">
                <a:pos x="0" y="9144"/>
              </a:cxn>
              <a:cxn ang="0">
                <a:pos x="2679192" y="0"/>
              </a:cxn>
              <a:cxn ang="0">
                <a:pos x="3118104" y="548640"/>
              </a:cxn>
              <a:cxn ang="0">
                <a:pos x="0" y="548640"/>
              </a:cxn>
              <a:cxn ang="0">
                <a:pos x="0" y="9144"/>
              </a:cxn>
            </a:cxnLst>
            <a:rect l="0" t="0" r="r" b="b"/>
            <a:pathLst>
              <a:path w="3118104" h="548640">
                <a:moveTo>
                  <a:pt x="0" y="9144"/>
                </a:moveTo>
                <a:lnTo>
                  <a:pt x="2679192" y="0"/>
                </a:lnTo>
                <a:lnTo>
                  <a:pt x="3118104" y="548640"/>
                </a:lnTo>
                <a:lnTo>
                  <a:pt x="0" y="548640"/>
                </a:lnTo>
                <a:lnTo>
                  <a:pt x="0" y="9144"/>
                </a:lnTo>
                <a:close/>
              </a:path>
            </a:pathLst>
          </a:custGeom>
          <a:solidFill>
            <a:srgbClr val="8FBE7C"/>
          </a:solidFill>
          <a:ln w="9525">
            <a:noFill/>
            <a:round/>
          </a:ln>
        </p:spPr>
        <p:txBody>
          <a:bodyPr lIns="69778" tIns="34889" rIns="69778" bIns="34889" anchor="ctr"/>
          <a:lstStyle/>
          <a:p>
            <a:endParaRPr lang="zh-CN" altLang="en-US"/>
          </a:p>
        </p:txBody>
      </p:sp>
      <p:sp>
        <p:nvSpPr>
          <p:cNvPr id="4" name="文本框 123"/>
          <p:cNvSpPr txBox="1">
            <a:spLocks noChangeArrowheads="1"/>
          </p:cNvSpPr>
          <p:nvPr/>
        </p:nvSpPr>
        <p:spPr bwMode="auto">
          <a:xfrm>
            <a:off x="-6956" y="118110"/>
            <a:ext cx="1714281" cy="4397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9778" tIns="34889" rIns="69778" bIns="34889">
            <a:spAutoFit/>
          </a:bodyPr>
          <a:lstStyle/>
          <a:p>
            <a:r>
              <a:rPr lang="zh-CN" altLang="en-US" sz="24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知识探究</a:t>
            </a:r>
          </a:p>
        </p:txBody>
      </p:sp>
      <p:sp>
        <p:nvSpPr>
          <p:cNvPr id="5" name="文本框 21"/>
          <p:cNvSpPr txBox="1"/>
          <p:nvPr/>
        </p:nvSpPr>
        <p:spPr>
          <a:xfrm>
            <a:off x="3836196" y="909479"/>
            <a:ext cx="1163479" cy="438581"/>
          </a:xfrm>
          <a:prstGeom prst="rect">
            <a:avLst/>
          </a:prstGeom>
          <a:solidFill>
            <a:schemeClr val="accent2"/>
          </a:solidFill>
        </p:spPr>
        <p:txBody>
          <a:bodyPr wrap="square" lIns="68580" tIns="34290" rIns="68580" bIns="34290" rtlCol="0">
            <a:spAutoFit/>
          </a:bodyPr>
          <a:lstStyle/>
          <a:p>
            <a:pPr defTabSz="685165">
              <a:defRPr/>
            </a:pPr>
            <a:r>
              <a:rPr lang="zh-CN" altLang="en-US" sz="2400" b="1">
                <a:solidFill>
                  <a:srgbClr val="000000"/>
                </a:solidFill>
                <a:latin typeface="Arial"/>
                <a:ea typeface="黑体" panose="02010609060101010101" pitchFamily="49" charset="-122"/>
              </a:rPr>
              <a:t>超声波</a:t>
            </a:r>
          </a:p>
        </p:txBody>
      </p:sp>
      <p:sp>
        <p:nvSpPr>
          <p:cNvPr id="6" name="文本框 6"/>
          <p:cNvSpPr txBox="1"/>
          <p:nvPr/>
        </p:nvSpPr>
        <p:spPr>
          <a:xfrm>
            <a:off x="4448176" y="1512832"/>
            <a:ext cx="4611054" cy="154657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defTabSz="685165">
              <a:defRPr/>
            </a:pPr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蝙蝠在飞行时会发出超声波，这些声波碰到墙壁或昆虫时会被反射回来，根据回声到来的方位和时间，蝙蝠可以确定目标的位置。</a:t>
            </a:r>
          </a:p>
        </p:txBody>
      </p:sp>
      <p:sp>
        <p:nvSpPr>
          <p:cNvPr id="7" name="右箭头标注 6"/>
          <p:cNvSpPr/>
          <p:nvPr/>
        </p:nvSpPr>
        <p:spPr>
          <a:xfrm>
            <a:off x="4798427" y="3596875"/>
            <a:ext cx="1446321" cy="979414"/>
          </a:xfrm>
          <a:prstGeom prst="rightArrowCallou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165">
              <a:defRPr/>
            </a:pPr>
            <a:r>
              <a:rPr lang="zh-CN" altLang="en-US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回声定位</a:t>
            </a:r>
          </a:p>
        </p:txBody>
      </p:sp>
      <p:sp>
        <p:nvSpPr>
          <p:cNvPr id="8" name="左大括号 7"/>
          <p:cNvSpPr/>
          <p:nvPr/>
        </p:nvSpPr>
        <p:spPr>
          <a:xfrm>
            <a:off x="6422946" y="3235285"/>
            <a:ext cx="515303" cy="1702594"/>
          </a:xfrm>
          <a:prstGeom prst="leftBrace">
            <a:avLst/>
          </a:prstGeom>
          <a:solidFill>
            <a:schemeClr val="bg1"/>
          </a:solidFill>
          <a:ln w="38100">
            <a:solidFill>
              <a:schemeClr val="accent5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lIns="68580" tIns="34290" rIns="68580" bIns="34290" rtlCol="0" anchor="ctr"/>
          <a:lstStyle/>
          <a:p>
            <a:pPr algn="ctr" defTabSz="685165">
              <a:defRPr/>
            </a:pPr>
            <a:endParaRPr lang="zh-CN" altLang="en-US" sz="1000">
              <a:solidFill>
                <a:srgbClr val="000000"/>
              </a:solidFill>
              <a:latin typeface="Arial"/>
              <a:ea typeface="黑体" panose="02010609060101010101" pitchFamily="49" charset="-122"/>
            </a:endParaRPr>
          </a:p>
        </p:txBody>
      </p:sp>
      <p:sp>
        <p:nvSpPr>
          <p:cNvPr id="9" name="文本框 16"/>
          <p:cNvSpPr txBox="1"/>
          <p:nvPr/>
        </p:nvSpPr>
        <p:spPr>
          <a:xfrm>
            <a:off x="7033009" y="3015994"/>
            <a:ext cx="1762601" cy="438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defTabSz="685165">
              <a:defRPr/>
            </a:pPr>
            <a:r>
              <a:rPr lang="zh-CN" altLang="en-US" sz="2400" b="1">
                <a:solidFill>
                  <a:srgbClr val="000000"/>
                </a:solidFill>
                <a:latin typeface="仿宋" panose="02010609060101010101" charset="-122"/>
                <a:ea typeface="仿宋" panose="02010609060101010101" charset="-122"/>
              </a:rPr>
              <a:t>超声导盲仪</a:t>
            </a:r>
          </a:p>
        </p:txBody>
      </p:sp>
      <p:sp>
        <p:nvSpPr>
          <p:cNvPr id="10" name="文本框 17"/>
          <p:cNvSpPr txBox="1"/>
          <p:nvPr/>
        </p:nvSpPr>
        <p:spPr>
          <a:xfrm>
            <a:off x="6938249" y="3829528"/>
            <a:ext cx="1439228" cy="438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defTabSz="685165">
              <a:defRPr/>
            </a:pPr>
            <a:r>
              <a:rPr lang="zh-CN" altLang="en-US" sz="2400" b="1">
                <a:solidFill>
                  <a:srgbClr val="000000"/>
                </a:solidFill>
                <a:latin typeface="仿宋" panose="02010609060101010101" charset="-122"/>
                <a:ea typeface="仿宋" panose="02010609060101010101" charset="-122"/>
              </a:rPr>
              <a:t>倒车雷达</a:t>
            </a:r>
          </a:p>
        </p:txBody>
      </p:sp>
      <p:sp>
        <p:nvSpPr>
          <p:cNvPr id="11" name="文本框 18"/>
          <p:cNvSpPr txBox="1"/>
          <p:nvPr/>
        </p:nvSpPr>
        <p:spPr>
          <a:xfrm>
            <a:off x="7033009" y="4580575"/>
            <a:ext cx="1019175" cy="438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defTabSz="685165">
              <a:defRPr/>
            </a:pPr>
            <a:r>
              <a:rPr lang="zh-CN" altLang="en-US" sz="2400" b="1">
                <a:solidFill>
                  <a:srgbClr val="000000"/>
                </a:solidFill>
                <a:latin typeface="仿宋" panose="02010609060101010101" charset="-122"/>
                <a:ea typeface="仿宋" panose="02010609060101010101" charset="-122"/>
              </a:rPr>
              <a:t>声呐</a:t>
            </a:r>
          </a:p>
        </p:txBody>
      </p:sp>
      <p:pic>
        <p:nvPicPr>
          <p:cNvPr id="17" name="图片 16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8729" y="1550454"/>
            <a:ext cx="3762817" cy="278149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1" name="New picture"/>
          <p:cNvPicPr/>
          <p:nvPr/>
        </p:nvPicPr>
        <p:blipFill>
          <a:blip r:embed="rId4"/>
          <a:stretch>
            <a:fillRect/>
          </a:stretch>
        </p:blipFill>
        <p:spPr>
          <a:xfrm>
            <a:off x="11290300" y="12331700"/>
            <a:ext cx="317500" cy="2286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  <p:cond evt="onBegin" delay="0">
                          <p:tn val="9"/>
                        </p:cond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  <p:bldP spid="8" grpId="0" animBg="1"/>
      <p:bldP spid="9" grpId="0"/>
      <p:bldP spid="1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42"/>
          <p:cNvSpPr/>
          <p:nvPr/>
        </p:nvSpPr>
        <p:spPr bwMode="auto">
          <a:xfrm>
            <a:off x="0" y="514379"/>
            <a:ext cx="2399742" cy="413008"/>
          </a:xfrm>
          <a:custGeom>
            <a:avLst/>
            <a:gdLst/>
            <a:ahLst/>
            <a:cxnLst>
              <a:cxn ang="0">
                <a:pos x="0" y="9144"/>
              </a:cxn>
              <a:cxn ang="0">
                <a:pos x="2679192" y="0"/>
              </a:cxn>
              <a:cxn ang="0">
                <a:pos x="3118104" y="548640"/>
              </a:cxn>
              <a:cxn ang="0">
                <a:pos x="0" y="548640"/>
              </a:cxn>
              <a:cxn ang="0">
                <a:pos x="0" y="9144"/>
              </a:cxn>
            </a:cxnLst>
            <a:rect l="0" t="0" r="r" b="b"/>
            <a:pathLst>
              <a:path w="3118104" h="548640">
                <a:moveTo>
                  <a:pt x="0" y="9144"/>
                </a:moveTo>
                <a:lnTo>
                  <a:pt x="2679192" y="0"/>
                </a:lnTo>
                <a:lnTo>
                  <a:pt x="3118104" y="548640"/>
                </a:lnTo>
                <a:lnTo>
                  <a:pt x="0" y="548640"/>
                </a:lnTo>
                <a:lnTo>
                  <a:pt x="0" y="9144"/>
                </a:lnTo>
                <a:close/>
              </a:path>
            </a:pathLst>
          </a:custGeom>
          <a:solidFill>
            <a:srgbClr val="8FBE7C"/>
          </a:solidFill>
          <a:ln w="9525">
            <a:noFill/>
            <a:round/>
          </a:ln>
        </p:spPr>
        <p:txBody>
          <a:bodyPr lIns="69778" tIns="34889" rIns="69778" bIns="34889" anchor="ctr"/>
          <a:lstStyle/>
          <a:p>
            <a:endParaRPr lang="zh-CN" altLang="en-US"/>
          </a:p>
        </p:txBody>
      </p:sp>
      <p:sp>
        <p:nvSpPr>
          <p:cNvPr id="4" name="文本框 123"/>
          <p:cNvSpPr txBox="1">
            <a:spLocks noChangeArrowheads="1"/>
          </p:cNvSpPr>
          <p:nvPr/>
        </p:nvSpPr>
        <p:spPr bwMode="auto">
          <a:xfrm>
            <a:off x="125759" y="503762"/>
            <a:ext cx="1714281" cy="4397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9778" tIns="34889" rIns="69778" bIns="34889">
            <a:spAutoFit/>
          </a:bodyPr>
          <a:lstStyle/>
          <a:p>
            <a:r>
              <a:rPr lang="zh-CN" altLang="en-US" sz="24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知识探究</a:t>
            </a:r>
          </a:p>
        </p:txBody>
      </p:sp>
      <p:sp>
        <p:nvSpPr>
          <p:cNvPr id="12" name="动作按钮: 第一张 11">
            <a:hlinkClick r:id="rId2" action="ppaction://hlinksldjump" highlightClick="1"/>
          </p:cNvPr>
          <p:cNvSpPr/>
          <p:nvPr/>
        </p:nvSpPr>
        <p:spPr>
          <a:xfrm>
            <a:off x="8902083" y="4914316"/>
            <a:ext cx="241918" cy="22918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9778" tIns="34889" rIns="69778" bIns="34889"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21"/>
          <p:cNvSpPr txBox="1"/>
          <p:nvPr/>
        </p:nvSpPr>
        <p:spPr>
          <a:xfrm>
            <a:off x="2632711" y="631780"/>
            <a:ext cx="3127058" cy="438581"/>
          </a:xfrm>
          <a:prstGeom prst="rect">
            <a:avLst/>
          </a:prstGeom>
          <a:solidFill>
            <a:schemeClr val="accent2"/>
          </a:solidFill>
        </p:spPr>
        <p:txBody>
          <a:bodyPr wrap="square" lIns="68580" tIns="34290" rIns="68580" bIns="34290" rtlCol="0">
            <a:spAutoFit/>
          </a:bodyPr>
          <a:lstStyle/>
          <a:p>
            <a:pPr defTabSz="685165">
              <a:defRPr/>
            </a:pPr>
            <a:r>
              <a:rPr lang="zh-CN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声音信息与医疗诊断</a:t>
            </a:r>
          </a:p>
        </p:txBody>
      </p:sp>
      <p:sp>
        <p:nvSpPr>
          <p:cNvPr id="6" name="文本框 3"/>
          <p:cNvSpPr txBox="1"/>
          <p:nvPr/>
        </p:nvSpPr>
        <p:spPr>
          <a:xfrm>
            <a:off x="3853341" y="1286665"/>
            <a:ext cx="4862989" cy="1915909"/>
          </a:xfrm>
          <a:prstGeom prst="rect">
            <a:avLst/>
          </a:prstGeom>
          <a:solidFill>
            <a:schemeClr val="bg1"/>
          </a:solidFill>
        </p:spPr>
        <p:txBody>
          <a:bodyPr wrap="square" lIns="68580" tIns="34290" rIns="68580" bIns="34290" rtlCol="0">
            <a:spAutoFit/>
          </a:bodyPr>
          <a:lstStyle/>
          <a:p>
            <a:pPr defTabSz="685165">
              <a:lnSpc>
                <a:spcPct val="125000"/>
              </a:lnSpc>
              <a:defRPr/>
            </a:pP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①中医的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望、闻、问、切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四个途径，其中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闻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有听的意思。</a:t>
            </a:r>
          </a:p>
          <a:p>
            <a:pPr defTabSz="685165">
              <a:lnSpc>
                <a:spcPct val="125000"/>
              </a:lnSpc>
              <a:defRPr/>
            </a:pP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②医生利用听诊器捕获人体内的声音信息，来诊断疾病。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3862389" y="3175337"/>
            <a:ext cx="4737735" cy="992579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 defTabSz="685165">
              <a:lnSpc>
                <a:spcPct val="125000"/>
              </a:lnSpc>
              <a:defRPr/>
            </a:pP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③“B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超”是利用超声波获得人体内部疾病信息的。</a:t>
            </a:r>
          </a:p>
        </p:txBody>
      </p:sp>
      <p:sp>
        <p:nvSpPr>
          <p:cNvPr id="8" name="文本框 23"/>
          <p:cNvSpPr txBox="1"/>
          <p:nvPr/>
        </p:nvSpPr>
        <p:spPr>
          <a:xfrm>
            <a:off x="3818099" y="4342318"/>
            <a:ext cx="756047" cy="438581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defTabSz="685165">
              <a:spcBef>
                <a:spcPct val="50000"/>
              </a:spcBef>
              <a:defRPr/>
            </a:pPr>
            <a:r>
              <a:rPr lang="zh-CN" altLang="en-US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医生</a:t>
            </a:r>
          </a:p>
        </p:txBody>
      </p:sp>
      <p:sp>
        <p:nvSpPr>
          <p:cNvPr id="9" name="直接连接符 8"/>
          <p:cNvSpPr/>
          <p:nvPr/>
        </p:nvSpPr>
        <p:spPr>
          <a:xfrm>
            <a:off x="4547950" y="4604017"/>
            <a:ext cx="1081088" cy="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>
            <a:endParaRPr/>
          </a:p>
        </p:txBody>
      </p:sp>
      <p:sp>
        <p:nvSpPr>
          <p:cNvPr id="10" name="文本框 25"/>
          <p:cNvSpPr txBox="1"/>
          <p:nvPr/>
        </p:nvSpPr>
        <p:spPr>
          <a:xfrm>
            <a:off x="4574383" y="4153963"/>
            <a:ext cx="1241822" cy="438581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defTabSz="685165">
              <a:spcBef>
                <a:spcPct val="50000"/>
              </a:spcBef>
              <a:defRPr/>
            </a:pPr>
            <a:r>
              <a:rPr lang="zh-CN" altLang="en-US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超声波</a:t>
            </a:r>
          </a:p>
        </p:txBody>
      </p:sp>
      <p:sp>
        <p:nvSpPr>
          <p:cNvPr id="11" name="文本框 57357"/>
          <p:cNvSpPr txBox="1"/>
          <p:nvPr/>
        </p:nvSpPr>
        <p:spPr>
          <a:xfrm>
            <a:off x="5629276" y="4385656"/>
            <a:ext cx="823436" cy="4385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defTabSz="685165">
              <a:spcBef>
                <a:spcPct val="50000"/>
              </a:spcBef>
              <a:defRPr/>
            </a:pPr>
            <a:r>
              <a:rPr lang="zh-CN" altLang="en-US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病人</a:t>
            </a:r>
          </a:p>
        </p:txBody>
      </p:sp>
      <p:sp>
        <p:nvSpPr>
          <p:cNvPr id="13" name="文本框 57359"/>
          <p:cNvSpPr txBox="1"/>
          <p:nvPr/>
        </p:nvSpPr>
        <p:spPr>
          <a:xfrm>
            <a:off x="7465219" y="4385656"/>
            <a:ext cx="1222058" cy="4385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defTabSz="685165">
              <a:spcBef>
                <a:spcPct val="50000"/>
              </a:spcBef>
              <a:defRPr/>
            </a:pPr>
            <a:r>
              <a:rPr lang="zh-CN" altLang="en-US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显示屏</a:t>
            </a:r>
          </a:p>
        </p:txBody>
      </p:sp>
      <p:grpSp>
        <p:nvGrpSpPr>
          <p:cNvPr id="14" name="组合 13"/>
          <p:cNvGrpSpPr/>
          <p:nvPr/>
        </p:nvGrpSpPr>
        <p:grpSpPr>
          <a:xfrm>
            <a:off x="6330794" y="4099336"/>
            <a:ext cx="1394764" cy="924382"/>
            <a:chOff x="2290" y="3046"/>
            <a:chExt cx="3231" cy="777"/>
          </a:xfrm>
        </p:grpSpPr>
        <p:sp>
          <p:nvSpPr>
            <p:cNvPr id="15" name="文本框 28"/>
            <p:cNvSpPr txBox="1"/>
            <p:nvPr/>
          </p:nvSpPr>
          <p:spPr>
            <a:xfrm>
              <a:off x="2290" y="3046"/>
              <a:ext cx="3231" cy="3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defTabSz="685165">
                <a:spcBef>
                  <a:spcPct val="50000"/>
                </a:spcBef>
                <a:defRPr/>
              </a:pPr>
              <a:r>
                <a:rPr lang="zh-CN" altLang="en-US" sz="2400" b="1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反射波</a:t>
              </a:r>
            </a:p>
          </p:txBody>
        </p:sp>
        <p:sp>
          <p:nvSpPr>
            <p:cNvPr id="16" name="直接连接符 15"/>
            <p:cNvSpPr/>
            <p:nvPr/>
          </p:nvSpPr>
          <p:spPr>
            <a:xfrm flipV="1">
              <a:off x="2290" y="3434"/>
              <a:ext cx="2628" cy="1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triangl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17" name="文本框 30"/>
            <p:cNvSpPr txBox="1"/>
            <p:nvPr/>
          </p:nvSpPr>
          <p:spPr>
            <a:xfrm>
              <a:off x="2686" y="3435"/>
              <a:ext cx="2774" cy="3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defTabSz="685165">
                <a:spcBef>
                  <a:spcPct val="50000"/>
                </a:spcBef>
                <a:defRPr/>
              </a:pPr>
              <a:r>
                <a:rPr lang="zh-CN" altLang="en-US" sz="2400" b="1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信息</a:t>
              </a:r>
            </a:p>
          </p:txBody>
        </p:sp>
      </p:grpSp>
      <p:pic>
        <p:nvPicPr>
          <p:cNvPr id="18" name="图片 17">
            <a:hlinkClick r:id="rId3" action="ppaction://hlinkfile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5672" y="1328464"/>
            <a:ext cx="3086100" cy="3236119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  <p:cond evt="onBegin" delay="0">
                          <p:tn val="6"/>
                        </p:cond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  <p:cond evt="onBegin" delay="0">
                          <p:tn val="12"/>
                        </p:cond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  <p:cond evt="onBegin" delay="0">
                          <p:tn val="23"/>
                        </p:cond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  <p:cond evt="onBegin" delay="0">
                          <p:tn val="28"/>
                        </p:cond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  <p:cond evt="onBegin" delay="0">
                          <p:tn val="35"/>
                        </p:cond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  <p:cond evt="onBegin" delay="0">
                          <p:tn val="40"/>
                        </p:cond>
                      </p:stCondLst>
                      <p:childTnLst>
                        <p:par>
                          <p:cTn id="4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  <p:cond evt="onBegin" delay="0">
                          <p:tn val="45"/>
                        </p:cond>
                      </p:stCondLst>
                      <p:childTnLst>
                        <p:par>
                          <p:cTn id="4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0" grpId="0"/>
      <p:bldP spid="11" grpId="0"/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42"/>
          <p:cNvSpPr/>
          <p:nvPr/>
        </p:nvSpPr>
        <p:spPr bwMode="auto">
          <a:xfrm>
            <a:off x="0" y="517347"/>
            <a:ext cx="2399742" cy="413008"/>
          </a:xfrm>
          <a:custGeom>
            <a:avLst/>
            <a:gdLst/>
            <a:ahLst/>
            <a:cxnLst>
              <a:cxn ang="0">
                <a:pos x="0" y="9144"/>
              </a:cxn>
              <a:cxn ang="0">
                <a:pos x="2679192" y="0"/>
              </a:cxn>
              <a:cxn ang="0">
                <a:pos x="3118104" y="548640"/>
              </a:cxn>
              <a:cxn ang="0">
                <a:pos x="0" y="548640"/>
              </a:cxn>
              <a:cxn ang="0">
                <a:pos x="0" y="9144"/>
              </a:cxn>
            </a:cxnLst>
            <a:rect l="0" t="0" r="r" b="b"/>
            <a:pathLst>
              <a:path w="3118104" h="548640">
                <a:moveTo>
                  <a:pt x="0" y="9144"/>
                </a:moveTo>
                <a:lnTo>
                  <a:pt x="2679192" y="0"/>
                </a:lnTo>
                <a:lnTo>
                  <a:pt x="3118104" y="548640"/>
                </a:lnTo>
                <a:lnTo>
                  <a:pt x="0" y="548640"/>
                </a:lnTo>
                <a:lnTo>
                  <a:pt x="0" y="9144"/>
                </a:lnTo>
                <a:close/>
              </a:path>
            </a:pathLst>
          </a:custGeom>
          <a:solidFill>
            <a:srgbClr val="8FBE7C"/>
          </a:solidFill>
          <a:ln w="9525">
            <a:noFill/>
            <a:round/>
          </a:ln>
        </p:spPr>
        <p:txBody>
          <a:bodyPr lIns="69778" tIns="34889" rIns="69778" bIns="34889" anchor="ctr"/>
          <a:lstStyle/>
          <a:p>
            <a:endParaRPr lang="zh-CN" altLang="en-US"/>
          </a:p>
        </p:txBody>
      </p:sp>
      <p:sp>
        <p:nvSpPr>
          <p:cNvPr id="4" name="文本框 123"/>
          <p:cNvSpPr txBox="1">
            <a:spLocks noChangeArrowheads="1"/>
          </p:cNvSpPr>
          <p:nvPr/>
        </p:nvSpPr>
        <p:spPr bwMode="auto">
          <a:xfrm>
            <a:off x="125759" y="497205"/>
            <a:ext cx="1714281" cy="4397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9778" tIns="34889" rIns="69778" bIns="34889">
            <a:spAutoFit/>
          </a:bodyPr>
          <a:lstStyle/>
          <a:p>
            <a:r>
              <a:rPr lang="zh-CN" altLang="en-US" sz="24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知识探究</a:t>
            </a:r>
          </a:p>
        </p:txBody>
      </p:sp>
      <p:sp>
        <p:nvSpPr>
          <p:cNvPr id="12" name="动作按钮: 第一张 11">
            <a:hlinkClick r:id="rId2" action="ppaction://hlinksldjump" highlightClick="1"/>
          </p:cNvPr>
          <p:cNvSpPr/>
          <p:nvPr/>
        </p:nvSpPr>
        <p:spPr>
          <a:xfrm>
            <a:off x="8902083" y="4914316"/>
            <a:ext cx="241918" cy="22918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9778" tIns="34889" rIns="69778" bIns="34889" rtlCol="0" anchor="ctr"/>
          <a:lstStyle/>
          <a:p>
            <a:pPr algn="ctr"/>
            <a:endParaRPr lang="zh-CN" altLang="en-US"/>
          </a:p>
        </p:txBody>
      </p:sp>
      <p:pic>
        <p:nvPicPr>
          <p:cNvPr id="5" name="内容占位符 12289" descr="1f4b6735-7521-4746-b29c-bca2979f7b6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5265" y="1421131"/>
            <a:ext cx="2930366" cy="2227898"/>
          </a:xfrm>
          <a:prstGeom prst="rect">
            <a:avLst/>
          </a:prstGeom>
          <a:ln w="57150">
            <a:solidFill>
              <a:srgbClr val="FF0066"/>
            </a:solidFill>
            <a:miter/>
          </a:ln>
        </p:spPr>
      </p:pic>
      <p:sp>
        <p:nvSpPr>
          <p:cNvPr id="6" name="矩形 5"/>
          <p:cNvSpPr/>
          <p:nvPr/>
        </p:nvSpPr>
        <p:spPr>
          <a:xfrm>
            <a:off x="6548982" y="3966012"/>
            <a:ext cx="2319385" cy="48474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ctr">
            <a:spAutoFit/>
          </a:bodyPr>
          <a:lstStyle/>
          <a:p>
            <a:pPr defTabSz="685165">
              <a:defRPr/>
            </a:pPr>
            <a:r>
              <a:rPr lang="zh-CN" altLang="en-US" sz="2700" b="1">
                <a:solidFill>
                  <a:srgbClr val="000E18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超声波测速仪</a:t>
            </a:r>
            <a:r>
              <a:rPr lang="zh-CN" altLang="en-US" sz="2700" b="1">
                <a:solidFill>
                  <a:srgbClr val="ED7D3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</a:p>
        </p:txBody>
      </p:sp>
      <p:sp>
        <p:nvSpPr>
          <p:cNvPr id="7" name="矩形 6"/>
          <p:cNvSpPr/>
          <p:nvPr/>
        </p:nvSpPr>
        <p:spPr>
          <a:xfrm>
            <a:off x="3547974" y="3966012"/>
            <a:ext cx="2319385" cy="48474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ctr">
            <a:spAutoFit/>
          </a:bodyPr>
          <a:lstStyle/>
          <a:p>
            <a:pPr defTabSz="685165">
              <a:defRPr/>
            </a:pPr>
            <a:r>
              <a:rPr lang="zh-CN" altLang="en-US" sz="2700" b="1">
                <a:solidFill>
                  <a:srgbClr val="000E18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超声波测厚仪</a:t>
            </a:r>
            <a:r>
              <a:rPr lang="zh-CN" altLang="en-US" sz="2700" b="1">
                <a:solidFill>
                  <a:srgbClr val="ED7D3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</a:p>
        </p:txBody>
      </p:sp>
      <p:sp>
        <p:nvSpPr>
          <p:cNvPr id="8" name="矩形 7"/>
          <p:cNvSpPr/>
          <p:nvPr/>
        </p:nvSpPr>
        <p:spPr>
          <a:xfrm>
            <a:off x="571462" y="3994338"/>
            <a:ext cx="2223205" cy="48474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ctr">
            <a:spAutoFit/>
          </a:bodyPr>
          <a:lstStyle/>
          <a:p>
            <a:pPr defTabSz="685165">
              <a:defRPr/>
            </a:pPr>
            <a:r>
              <a:rPr lang="zh-CN" altLang="en-US" sz="2700" b="1">
                <a:solidFill>
                  <a:srgbClr val="000E18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超声波探伤仪</a:t>
            </a:r>
            <a:endParaRPr lang="zh-CN" altLang="en-US" sz="2700" b="1">
              <a:solidFill>
                <a:srgbClr val="ED7D3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" name="文本框 21"/>
          <p:cNvSpPr txBox="1"/>
          <p:nvPr/>
        </p:nvSpPr>
        <p:spPr>
          <a:xfrm>
            <a:off x="2975612" y="648178"/>
            <a:ext cx="3319939" cy="438581"/>
          </a:xfrm>
          <a:prstGeom prst="rect">
            <a:avLst/>
          </a:prstGeom>
          <a:solidFill>
            <a:schemeClr val="accent2"/>
          </a:solidFill>
        </p:spPr>
        <p:txBody>
          <a:bodyPr wrap="square" lIns="68580" tIns="34290" rIns="68580" bIns="34290" rtlCol="0">
            <a:spAutoFit/>
          </a:bodyPr>
          <a:lstStyle/>
          <a:p>
            <a:pPr defTabSz="685165">
              <a:defRPr/>
            </a:pPr>
            <a:r>
              <a:rPr lang="zh-CN" altLang="zh-CN" sz="2400" b="1">
                <a:solidFill>
                  <a:srgbClr val="000000"/>
                </a:solidFill>
                <a:latin typeface="Arial"/>
                <a:ea typeface="黑体" panose="02010609060101010101" pitchFamily="49" charset="-122"/>
              </a:rPr>
              <a:t>超声波在生活中的应用</a:t>
            </a: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435592" y="1408670"/>
            <a:ext cx="2544148" cy="2273644"/>
          </a:xfrm>
          <a:prstGeom prst="rect">
            <a:avLst/>
          </a:prstGeom>
          <a:noFill/>
          <a:ln w="57150">
            <a:solidFill>
              <a:srgbClr val="FF0066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322786" y="1408669"/>
            <a:ext cx="2656457" cy="2273645"/>
          </a:xfrm>
          <a:prstGeom prst="rect">
            <a:avLst/>
          </a:prstGeom>
          <a:noFill/>
          <a:ln w="57150">
            <a:solidFill>
              <a:srgbClr val="FF0066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动作按钮: 第一张 11">
            <a:hlinkClick r:id="rId2" action="ppaction://hlinksldjump" highlightClick="1"/>
          </p:cNvPr>
          <p:cNvSpPr/>
          <p:nvPr/>
        </p:nvSpPr>
        <p:spPr>
          <a:xfrm>
            <a:off x="8902083" y="4914316"/>
            <a:ext cx="241918" cy="22918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9778" tIns="34889" rIns="69778" bIns="34889"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238604" y="604838"/>
          <a:ext cx="8666321" cy="43891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710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795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楷体_GBK" charset="0"/>
                        </a:rPr>
                        <a:t>领域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楷体_GBK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楷体_GBK" charset="0"/>
                        </a:rPr>
                        <a:t>应用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楷体_GBK" charset="0"/>
                      </a:endParaRPr>
                    </a:p>
                  </a:txBody>
                  <a:tcPr marL="50006" marR="50006" marT="0" marB="0" anchor="ctr"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楷体_GBK" charset="0"/>
                        </a:rPr>
                        <a:t>生活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楷体_GBK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方正楷体_GBK" charset="0"/>
                        </a:rPr>
                        <a:t>人们通过交谈、听广播、听录音等传递信息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方正楷体_GBK" charset="0"/>
                      </a:endParaRPr>
                    </a:p>
                  </a:txBody>
                  <a:tcPr marL="50006" marR="50006" marT="0" marB="0" anchor="ctr"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3152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楷体_GBK" charset="0"/>
                        </a:rPr>
                        <a:t>医疗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楷体_GBK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r>
                        <a:rPr lang="en-US" sz="2400" b="1" err="1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中医通过“望、闻、问、切”四个途径诊病,其中“闻”就是听;利用“</a:t>
                      </a:r>
                      <a:r>
                        <a:rPr lang="en-US" sz="2400" b="1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B</a:t>
                      </a:r>
                      <a:r>
                        <a:rPr lang="en-US" sz="2400" b="1" err="1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超”或彩超检查病人的身体情况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endParaRPr>
                    </a:p>
                  </a:txBody>
                  <a:tcPr marL="50006" marR="50006" marT="0" marB="0" anchor="ctr"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3152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楷体_GBK" charset="0"/>
                        </a:rPr>
                        <a:t>军事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楷体_GBK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r>
                        <a:rPr lang="en-US" sz="2400" b="1" err="1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声呐——根据回声定位原理测量海洋的深度、探测海底的地形特征和潜艇的位置;雷达也是利用这个原理制成的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endParaRPr>
                    </a:p>
                  </a:txBody>
                  <a:tcPr marL="50006" marR="50006" marT="0" marB="0" anchor="ctr"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46304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楷体_GBK" charset="0"/>
                        </a:rPr>
                        <a:t>工业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楷体_GBK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利用超声波透射法对产品进行无损探测,超声波穿过密度不均匀的物质时,会反射不同的信息。这样我们就可以在不损伤检测样品的前提下,检测出样品内部有无缺陷,这种方法叫超声波探伤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endParaRPr>
                    </a:p>
                  </a:txBody>
                  <a:tcPr marL="50006" marR="50006" marT="0" marB="0" anchor="ctr"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73152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楷体_GBK" charset="0"/>
                        </a:rPr>
                        <a:t>气象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楷体_GBK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r>
                        <a:rPr lang="en-US" sz="2400" b="1" err="1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方正楷体_GBK" charset="0"/>
                        </a:rPr>
                        <a:t>利用台风、地震、火山爆发、海啸、核爆炸等产生的次声波判断这些灾害的强度和位置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方正楷体_GBK" charset="0"/>
                      </a:endParaRPr>
                    </a:p>
                  </a:txBody>
                  <a:tcPr marL="50006" marR="50006" marT="0" marB="0" anchor="ctr"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5808,&quot;width&quot;:5640}"/>
</p:tagLst>
</file>

<file path=ppt/theme/theme1.xml><?xml version="1.0" encoding="utf-8"?>
<a:theme xmlns:a="http://schemas.openxmlformats.org/drawingml/2006/main" name="主题1">
  <a:themeElements>
    <a:clrScheme name="通用_蓝 3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99CCFF"/>
      </a:accent1>
      <a:accent2>
        <a:srgbClr val="CCCCFF"/>
      </a:accent2>
      <a:accent3>
        <a:srgbClr val="FFFFFF"/>
      </a:accent3>
      <a:accent4>
        <a:srgbClr val="000000"/>
      </a:accent4>
      <a:accent5>
        <a:srgbClr val="CAE2FF"/>
      </a:accent5>
      <a:accent6>
        <a:srgbClr val="B9B9E7"/>
      </a:accent6>
      <a:hlink>
        <a:srgbClr val="3333CC"/>
      </a:hlink>
      <a:folHlink>
        <a:srgbClr val="AF67FF"/>
      </a:folHlink>
    </a:clrScheme>
    <a:fontScheme name="通用_蓝">
      <a:majorFont>
        <a:latin typeface="Arial"/>
        <a:ea typeface="隶书"/>
        <a:cs typeface="Arial"/>
      </a:majorFont>
      <a:minorFont>
        <a:latin typeface="Arial"/>
        <a:ea typeface="华文新魏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通用_蓝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通用_蓝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通用_蓝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通用_蓝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通用_蓝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通用_蓝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通用_蓝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通用_蓝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通用_蓝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通用_蓝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通用_蓝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通用_蓝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通用_蓝 13">
        <a:dk1>
          <a:srgbClr val="000000"/>
        </a:dk1>
        <a:lt1>
          <a:srgbClr val="FFFFFF"/>
        </a:lt1>
        <a:dk2>
          <a:srgbClr val="FFFFFF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Arial"/>
      </a:majorFont>
      <a:minorFont>
        <a:latin typeface="Calibri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1245</Words>
  <Application>Microsoft Office PowerPoint</Application>
  <PresentationFormat>全屏显示(16:9)</PresentationFormat>
  <Paragraphs>147</Paragraphs>
  <Slides>21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21</vt:i4>
      </vt:variant>
    </vt:vector>
  </HeadingPairs>
  <TitlesOfParts>
    <vt:vector size="34" baseType="lpstr">
      <vt:lpstr>方正行楷_GBK</vt:lpstr>
      <vt:lpstr>仿宋</vt:lpstr>
      <vt:lpstr>黑体</vt:lpstr>
      <vt:lpstr>楷体</vt:lpstr>
      <vt:lpstr>宋体</vt:lpstr>
      <vt:lpstr>微软雅黑</vt:lpstr>
      <vt:lpstr>Arial</vt:lpstr>
      <vt:lpstr>Calibri</vt:lpstr>
      <vt:lpstr>Calibri Light</vt:lpstr>
      <vt:lpstr>Times New Roman</vt:lpstr>
      <vt:lpstr>Wingdings</vt:lpstr>
      <vt:lpstr>主题1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rbm.xkw.com</dc:creator>
  <cp:lastModifiedBy>lenovo07</cp:lastModifiedBy>
  <cp:revision>4</cp:revision>
  <cp:lastPrinted>2021-07-13T18:12:33Z</cp:lastPrinted>
  <dcterms:created xsi:type="dcterms:W3CDTF">2021-07-13T18:12:33Z</dcterms:created>
  <dcterms:modified xsi:type="dcterms:W3CDTF">2021-09-23T02:45:39Z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